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Overlock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iEyZ9GMAIh+nPXnOfVzP3Fy1v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EB44E6-DC81-47E2-BDF7-A000D61BC1E7}">
  <a:tblStyle styleId="{5EEB44E6-DC81-47E2-BDF7-A000D61BC1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lock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Overlock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verlock-bold.fntdata"/><Relationship Id="rId16" Type="http://schemas.openxmlformats.org/officeDocument/2006/relationships/slide" Target="slides/slide11.xml"/><Relationship Id="rId38" Type="http://schemas.openxmlformats.org/officeDocument/2006/relationships/font" Target="fonts/Overlock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fe4c04e8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fe4c04e8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e4fe4c04e8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4fe4c04e8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4fe4c04e8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e4fe4c04e8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8d9dc66e90fe78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8d9dc66e90fe78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78d9dc66e90fe78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4fe4c04e8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4fe4c04e8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4fe4c04e8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4fe4c04e8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4fe4c04e8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4fe4c04e8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8d9dc66e90fe78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78d9dc66e90fe78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78d9dc66e90fe78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4fe4c04e8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4fe4c04e8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4fe4c04e8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c40e2315289cff6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c40e2315289cff6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c40e2315289cff6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4fe4c04e8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4fe4c04e8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e4fe4c04e8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8d9dc66e90fe78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8d9dc66e90fe78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78d9dc66e90fe78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4fe4c04e8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4fe4c04e8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e4fe4c04e8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4fe4c04e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4fe4c04e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e4fe4c04e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4fe4c04e8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4fe4c04e8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e4fe4c04e8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3b4ecd74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3b4ecd74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e3b4ecd744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f9b5a2a25d3c4b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f9b5a2a25d3c4b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f9b5a2a25d3c4b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5af5c637f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5af5c637f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e5af5c637f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4fe4c04e8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4fe4c04e8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e4fe4c04e8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5af5c637f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5af5c637f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e5af5c637f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3b4ecd74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3b4ecd74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e3b4ecd744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5af5c637f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5af5c637f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e5af5c637f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5af5c637f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5af5c637f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e5af5c637f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5af5c637f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5af5c637f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e5af5c637f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4fe4c04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4fe4c04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e4fe4c04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4fe4c04e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4fe4c04e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e4fe4c04e8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4fe4c04e8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4fe4c04e8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e4fe4c04e8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4fe4c04e8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4fe4c04e8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e4fe4c04e8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5af5c637f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5af5c637f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e5af5c637f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4fe4c04e8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4fe4c04e8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e4fe4c04e8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2270227"/>
            <a:ext cx="9144000" cy="1085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Overlock"/>
              <a:buNone/>
              <a:defRPr sz="5400"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356043"/>
            <a:ext cx="9144000" cy="497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18" name="Google Shape;18;p29"/>
          <p:cNvGrpSpPr/>
          <p:nvPr/>
        </p:nvGrpSpPr>
        <p:grpSpPr>
          <a:xfrm>
            <a:off x="6684885" y="6475387"/>
            <a:ext cx="5507115" cy="382613"/>
            <a:chOff x="523782" y="-6308894"/>
            <a:chExt cx="5507115" cy="382613"/>
          </a:xfrm>
        </p:grpSpPr>
        <p:sp>
          <p:nvSpPr>
            <p:cNvPr id="19" name="Google Shape;19;p29"/>
            <p:cNvSpPr txBox="1"/>
            <p:nvPr/>
          </p:nvSpPr>
          <p:spPr>
            <a:xfrm>
              <a:off x="1622930" y="-6244545"/>
              <a:ext cx="440796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10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Hanshin Group Ltd. ︳AIMaker Limited ®  All Rights Reserved  2021</a:t>
              </a:r>
              <a:endParaRPr b="0" i="0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" name="Google Shape;2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782" y="-6308894"/>
              <a:ext cx="1296140" cy="382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章節標題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/>
          <p:nvPr>
            <p:ph idx="2" type="pic"/>
          </p:nvPr>
        </p:nvSpPr>
        <p:spPr>
          <a:xfrm>
            <a:off x="0" y="0"/>
            <a:ext cx="8579796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40"/>
          <p:cNvSpPr txBox="1"/>
          <p:nvPr/>
        </p:nvSpPr>
        <p:spPr>
          <a:xfrm>
            <a:off x="9141636" y="6565172"/>
            <a:ext cx="288100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lang="en-US" sz="105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AIMaker Limited 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®  All Rights Reserved 2021</a:t>
            </a:r>
            <a:endParaRPr b="0" sz="105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0"/>
          <p:cNvSpPr txBox="1"/>
          <p:nvPr>
            <p:ph type="title"/>
          </p:nvPr>
        </p:nvSpPr>
        <p:spPr>
          <a:xfrm>
            <a:off x="6410529" y="1464014"/>
            <a:ext cx="5612116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" type="body"/>
          </p:nvPr>
        </p:nvSpPr>
        <p:spPr>
          <a:xfrm>
            <a:off x="8110505" y="4443210"/>
            <a:ext cx="3912140" cy="350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  <a:defRPr sz="2400">
                <a:solidFill>
                  <a:srgbClr val="FFC00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76" name="Google Shape;76;p40"/>
          <p:cNvGrpSpPr/>
          <p:nvPr/>
        </p:nvGrpSpPr>
        <p:grpSpPr>
          <a:xfrm>
            <a:off x="6569475" y="6475387"/>
            <a:ext cx="5507115" cy="382613"/>
            <a:chOff x="523782" y="-6308894"/>
            <a:chExt cx="5507115" cy="382613"/>
          </a:xfrm>
        </p:grpSpPr>
        <p:sp>
          <p:nvSpPr>
            <p:cNvPr id="77" name="Google Shape;77;p40"/>
            <p:cNvSpPr txBox="1"/>
            <p:nvPr/>
          </p:nvSpPr>
          <p:spPr>
            <a:xfrm>
              <a:off x="1622930" y="-6244545"/>
              <a:ext cx="440796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lang="en-US" sz="1050" u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lang="en-US" sz="1050" u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Hanshin Group</a:t>
              </a:r>
              <a:r>
                <a:rPr b="0" lang="en-US" sz="1050" u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Ltd. </a:t>
              </a:r>
              <a:r>
                <a:rPr b="0" lang="en-US" sz="1050" u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︳AIMaker Limited </a:t>
              </a:r>
              <a:r>
                <a:rPr lang="en-US" sz="105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®  All Rights Reserved  2021</a:t>
              </a:r>
              <a:endParaRPr b="0" sz="105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" name="Google Shape;78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782" y="-6308894"/>
              <a:ext cx="1296140" cy="382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lo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8" name="Google Shape;98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lo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7"/>
          <p:cNvSpPr txBox="1"/>
          <p:nvPr>
            <p:ph type="title"/>
          </p:nvPr>
        </p:nvSpPr>
        <p:spPr>
          <a:xfrm>
            <a:off x="2914200" y="694967"/>
            <a:ext cx="6363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4094"/>
              </a:buClr>
              <a:buSzPts val="3200"/>
              <a:buFont typeface="Overlock"/>
              <a:buNone/>
              <a:defRPr>
                <a:solidFill>
                  <a:srgbClr val="FF409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3" name="Google Shape;123;p47"/>
          <p:cNvGrpSpPr/>
          <p:nvPr/>
        </p:nvGrpSpPr>
        <p:grpSpPr>
          <a:xfrm>
            <a:off x="561307" y="373134"/>
            <a:ext cx="1185584" cy="1133633"/>
            <a:chOff x="420980" y="279850"/>
            <a:chExt cx="889188" cy="850225"/>
          </a:xfrm>
        </p:grpSpPr>
        <p:sp>
          <p:nvSpPr>
            <p:cNvPr id="124" name="Google Shape;124;p47"/>
            <p:cNvSpPr/>
            <p:nvPr/>
          </p:nvSpPr>
          <p:spPr>
            <a:xfrm>
              <a:off x="1254874" y="279850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44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7"/>
            <p:cNvSpPr/>
            <p:nvPr/>
          </p:nvSpPr>
          <p:spPr>
            <a:xfrm>
              <a:off x="1254874" y="438900"/>
              <a:ext cx="55294" cy="55187"/>
            </a:xfrm>
            <a:custGeom>
              <a:rect b="b" l="l" r="r" t="t"/>
              <a:pathLst>
                <a:path extrusionOk="0" h="517" w="518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44" y="517"/>
                  </a:cubicBezTo>
                  <a:cubicBezTo>
                    <a:pt x="395" y="517"/>
                    <a:pt x="517" y="395"/>
                    <a:pt x="517" y="274"/>
                  </a:cubicBezTo>
                  <a:cubicBezTo>
                    <a:pt x="517" y="122"/>
                    <a:pt x="395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7"/>
            <p:cNvSpPr/>
            <p:nvPr/>
          </p:nvSpPr>
          <p:spPr>
            <a:xfrm>
              <a:off x="1254874" y="594641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7"/>
                    <a:pt x="244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22"/>
                    <a:pt x="395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7"/>
            <p:cNvSpPr/>
            <p:nvPr/>
          </p:nvSpPr>
          <p:spPr>
            <a:xfrm>
              <a:off x="1254874" y="753585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8"/>
                    <a:pt x="244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7"/>
            <p:cNvSpPr/>
            <p:nvPr/>
          </p:nvSpPr>
          <p:spPr>
            <a:xfrm>
              <a:off x="1254874" y="912529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4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8"/>
                    <a:pt x="244" y="518"/>
                  </a:cubicBezTo>
                  <a:cubicBezTo>
                    <a:pt x="395" y="518"/>
                    <a:pt x="517" y="426"/>
                    <a:pt x="517" y="274"/>
                  </a:cubicBezTo>
                  <a:cubicBezTo>
                    <a:pt x="517" y="122"/>
                    <a:pt x="395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7"/>
            <p:cNvSpPr/>
            <p:nvPr/>
          </p:nvSpPr>
          <p:spPr>
            <a:xfrm>
              <a:off x="1254874" y="1074781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4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7"/>
                    <a:pt x="244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7"/>
            <p:cNvSpPr/>
            <p:nvPr/>
          </p:nvSpPr>
          <p:spPr>
            <a:xfrm>
              <a:off x="1254874" y="279850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44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7"/>
            <p:cNvSpPr/>
            <p:nvPr/>
          </p:nvSpPr>
          <p:spPr>
            <a:xfrm>
              <a:off x="1254874" y="438900"/>
              <a:ext cx="55294" cy="55187"/>
            </a:xfrm>
            <a:custGeom>
              <a:rect b="b" l="l" r="r" t="t"/>
              <a:pathLst>
                <a:path extrusionOk="0" h="517" w="518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44" y="517"/>
                  </a:cubicBezTo>
                  <a:cubicBezTo>
                    <a:pt x="395" y="517"/>
                    <a:pt x="517" y="395"/>
                    <a:pt x="517" y="274"/>
                  </a:cubicBezTo>
                  <a:cubicBezTo>
                    <a:pt x="517" y="122"/>
                    <a:pt x="395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7"/>
            <p:cNvSpPr/>
            <p:nvPr/>
          </p:nvSpPr>
          <p:spPr>
            <a:xfrm>
              <a:off x="1254874" y="594641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7"/>
                    <a:pt x="244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22"/>
                    <a:pt x="395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7"/>
            <p:cNvSpPr/>
            <p:nvPr/>
          </p:nvSpPr>
          <p:spPr>
            <a:xfrm>
              <a:off x="1254874" y="753585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8"/>
                    <a:pt x="244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7"/>
            <p:cNvSpPr/>
            <p:nvPr/>
          </p:nvSpPr>
          <p:spPr>
            <a:xfrm>
              <a:off x="1254874" y="912529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4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8"/>
                    <a:pt x="244" y="518"/>
                  </a:cubicBezTo>
                  <a:cubicBezTo>
                    <a:pt x="395" y="518"/>
                    <a:pt x="517" y="426"/>
                    <a:pt x="517" y="274"/>
                  </a:cubicBezTo>
                  <a:cubicBezTo>
                    <a:pt x="517" y="122"/>
                    <a:pt x="395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7"/>
            <p:cNvSpPr/>
            <p:nvPr/>
          </p:nvSpPr>
          <p:spPr>
            <a:xfrm>
              <a:off x="1254874" y="1074781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4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7"/>
                    <a:pt x="244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7"/>
            <p:cNvSpPr/>
            <p:nvPr/>
          </p:nvSpPr>
          <p:spPr>
            <a:xfrm>
              <a:off x="1089419" y="279850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1"/>
                  </a:moveTo>
                  <a:cubicBezTo>
                    <a:pt x="91" y="1"/>
                    <a:pt x="0" y="122"/>
                    <a:pt x="0" y="274"/>
                  </a:cubicBezTo>
                  <a:cubicBezTo>
                    <a:pt x="0" y="426"/>
                    <a:pt x="91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7"/>
            <p:cNvSpPr/>
            <p:nvPr/>
          </p:nvSpPr>
          <p:spPr>
            <a:xfrm>
              <a:off x="1089419" y="438900"/>
              <a:ext cx="55187" cy="55187"/>
            </a:xfrm>
            <a:custGeom>
              <a:rect b="b" l="l" r="r" t="t"/>
              <a:pathLst>
                <a:path extrusionOk="0" h="517" w="517">
                  <a:moveTo>
                    <a:pt x="243" y="0"/>
                  </a:moveTo>
                  <a:cubicBezTo>
                    <a:pt x="91" y="0"/>
                    <a:pt x="0" y="122"/>
                    <a:pt x="0" y="274"/>
                  </a:cubicBezTo>
                  <a:cubicBezTo>
                    <a:pt x="0" y="395"/>
                    <a:pt x="91" y="517"/>
                    <a:pt x="243" y="517"/>
                  </a:cubicBezTo>
                  <a:cubicBezTo>
                    <a:pt x="395" y="517"/>
                    <a:pt x="517" y="395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7"/>
            <p:cNvSpPr/>
            <p:nvPr/>
          </p:nvSpPr>
          <p:spPr>
            <a:xfrm>
              <a:off x="1089419" y="594641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0"/>
                  </a:moveTo>
                  <a:cubicBezTo>
                    <a:pt x="91" y="0"/>
                    <a:pt x="0" y="122"/>
                    <a:pt x="0" y="274"/>
                  </a:cubicBezTo>
                  <a:cubicBezTo>
                    <a:pt x="0" y="426"/>
                    <a:pt x="91" y="547"/>
                    <a:pt x="243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7"/>
            <p:cNvSpPr/>
            <p:nvPr/>
          </p:nvSpPr>
          <p:spPr>
            <a:xfrm>
              <a:off x="1089419" y="753585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0"/>
                  </a:moveTo>
                  <a:cubicBezTo>
                    <a:pt x="91" y="0"/>
                    <a:pt x="0" y="122"/>
                    <a:pt x="0" y="274"/>
                  </a:cubicBezTo>
                  <a:cubicBezTo>
                    <a:pt x="0" y="426"/>
                    <a:pt x="91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7"/>
            <p:cNvSpPr/>
            <p:nvPr/>
          </p:nvSpPr>
          <p:spPr>
            <a:xfrm>
              <a:off x="1089419" y="912529"/>
              <a:ext cx="55187" cy="55294"/>
            </a:xfrm>
            <a:custGeom>
              <a:rect b="b" l="l" r="r" t="t"/>
              <a:pathLst>
                <a:path extrusionOk="0" h="518" w="517">
                  <a:moveTo>
                    <a:pt x="243" y="1"/>
                  </a:moveTo>
                  <a:cubicBezTo>
                    <a:pt x="91" y="1"/>
                    <a:pt x="0" y="122"/>
                    <a:pt x="0" y="274"/>
                  </a:cubicBezTo>
                  <a:cubicBezTo>
                    <a:pt x="0" y="426"/>
                    <a:pt x="91" y="518"/>
                    <a:pt x="243" y="518"/>
                  </a:cubicBezTo>
                  <a:cubicBezTo>
                    <a:pt x="395" y="518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7"/>
            <p:cNvSpPr/>
            <p:nvPr/>
          </p:nvSpPr>
          <p:spPr>
            <a:xfrm>
              <a:off x="1089419" y="1074781"/>
              <a:ext cx="55187" cy="55294"/>
            </a:xfrm>
            <a:custGeom>
              <a:rect b="b" l="l" r="r" t="t"/>
              <a:pathLst>
                <a:path extrusionOk="0" h="518" w="517">
                  <a:moveTo>
                    <a:pt x="243" y="1"/>
                  </a:moveTo>
                  <a:cubicBezTo>
                    <a:pt x="91" y="1"/>
                    <a:pt x="0" y="122"/>
                    <a:pt x="0" y="274"/>
                  </a:cubicBezTo>
                  <a:cubicBezTo>
                    <a:pt x="0" y="426"/>
                    <a:pt x="91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7"/>
            <p:cNvSpPr/>
            <p:nvPr/>
          </p:nvSpPr>
          <p:spPr>
            <a:xfrm>
              <a:off x="920654" y="279850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7"/>
            <p:cNvSpPr/>
            <p:nvPr/>
          </p:nvSpPr>
          <p:spPr>
            <a:xfrm>
              <a:off x="920654" y="438900"/>
              <a:ext cx="58496" cy="55187"/>
            </a:xfrm>
            <a:custGeom>
              <a:rect b="b" l="l" r="r" t="t"/>
              <a:pathLst>
                <a:path extrusionOk="0" h="517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7"/>
            <p:cNvSpPr/>
            <p:nvPr/>
          </p:nvSpPr>
          <p:spPr>
            <a:xfrm>
              <a:off x="920654" y="594641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7"/>
            <p:cNvSpPr/>
            <p:nvPr/>
          </p:nvSpPr>
          <p:spPr>
            <a:xfrm>
              <a:off x="920654" y="753585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7"/>
            <p:cNvSpPr/>
            <p:nvPr/>
          </p:nvSpPr>
          <p:spPr>
            <a:xfrm>
              <a:off x="920654" y="912529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7"/>
            <p:cNvSpPr/>
            <p:nvPr/>
          </p:nvSpPr>
          <p:spPr>
            <a:xfrm>
              <a:off x="920654" y="1074781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7"/>
            <p:cNvSpPr/>
            <p:nvPr/>
          </p:nvSpPr>
          <p:spPr>
            <a:xfrm>
              <a:off x="755199" y="279850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7"/>
            <p:cNvSpPr/>
            <p:nvPr/>
          </p:nvSpPr>
          <p:spPr>
            <a:xfrm>
              <a:off x="755199" y="438900"/>
              <a:ext cx="55294" cy="55187"/>
            </a:xfrm>
            <a:custGeom>
              <a:rect b="b" l="l" r="r" t="t"/>
              <a:pathLst>
                <a:path extrusionOk="0" h="517" w="51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17" y="395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7"/>
            <p:cNvSpPr/>
            <p:nvPr/>
          </p:nvSpPr>
          <p:spPr>
            <a:xfrm>
              <a:off x="755199" y="594641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7"/>
            <p:cNvSpPr/>
            <p:nvPr/>
          </p:nvSpPr>
          <p:spPr>
            <a:xfrm>
              <a:off x="755199" y="753585"/>
              <a:ext cx="55294" cy="58496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7"/>
            <p:cNvSpPr/>
            <p:nvPr/>
          </p:nvSpPr>
          <p:spPr>
            <a:xfrm>
              <a:off x="755199" y="912529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42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7"/>
            <p:cNvSpPr/>
            <p:nvPr/>
          </p:nvSpPr>
          <p:spPr>
            <a:xfrm>
              <a:off x="755199" y="1074781"/>
              <a:ext cx="55294" cy="55294"/>
            </a:xfrm>
            <a:custGeom>
              <a:rect b="b" l="l" r="r" t="t"/>
              <a:pathLst>
                <a:path extrusionOk="0" h="518" w="51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7"/>
            <p:cNvSpPr/>
            <p:nvPr/>
          </p:nvSpPr>
          <p:spPr>
            <a:xfrm>
              <a:off x="589744" y="279850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7"/>
            <p:cNvSpPr/>
            <p:nvPr/>
          </p:nvSpPr>
          <p:spPr>
            <a:xfrm>
              <a:off x="589744" y="438900"/>
              <a:ext cx="55187" cy="55187"/>
            </a:xfrm>
            <a:custGeom>
              <a:rect b="b" l="l" r="r" t="t"/>
              <a:pathLst>
                <a:path extrusionOk="0" h="517" w="517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395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7"/>
            <p:cNvSpPr/>
            <p:nvPr/>
          </p:nvSpPr>
          <p:spPr>
            <a:xfrm>
              <a:off x="589744" y="594641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7"/>
                    <a:pt x="243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7"/>
            <p:cNvSpPr/>
            <p:nvPr/>
          </p:nvSpPr>
          <p:spPr>
            <a:xfrm>
              <a:off x="589744" y="753585"/>
              <a:ext cx="55187" cy="58496"/>
            </a:xfrm>
            <a:custGeom>
              <a:rect b="b" l="l" r="r" t="t"/>
              <a:pathLst>
                <a:path extrusionOk="0" h="548" w="517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7"/>
            <p:cNvSpPr/>
            <p:nvPr/>
          </p:nvSpPr>
          <p:spPr>
            <a:xfrm>
              <a:off x="589744" y="912529"/>
              <a:ext cx="55187" cy="55294"/>
            </a:xfrm>
            <a:custGeom>
              <a:rect b="b" l="l" r="r" t="t"/>
              <a:pathLst>
                <a:path extrusionOk="0" h="518" w="517">
                  <a:moveTo>
                    <a:pt x="243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7"/>
            <p:cNvSpPr/>
            <p:nvPr/>
          </p:nvSpPr>
          <p:spPr>
            <a:xfrm>
              <a:off x="589744" y="1074781"/>
              <a:ext cx="55187" cy="55294"/>
            </a:xfrm>
            <a:custGeom>
              <a:rect b="b" l="l" r="r" t="t"/>
              <a:pathLst>
                <a:path extrusionOk="0" h="518" w="517">
                  <a:moveTo>
                    <a:pt x="243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7"/>
            <p:cNvSpPr/>
            <p:nvPr/>
          </p:nvSpPr>
          <p:spPr>
            <a:xfrm>
              <a:off x="420980" y="279850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7"/>
            <p:cNvSpPr/>
            <p:nvPr/>
          </p:nvSpPr>
          <p:spPr>
            <a:xfrm>
              <a:off x="420980" y="438900"/>
              <a:ext cx="58496" cy="55187"/>
            </a:xfrm>
            <a:custGeom>
              <a:rect b="b" l="l" r="r" t="t"/>
              <a:pathLst>
                <a:path extrusionOk="0" h="517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7"/>
            <p:cNvSpPr/>
            <p:nvPr/>
          </p:nvSpPr>
          <p:spPr>
            <a:xfrm>
              <a:off x="420980" y="594641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7"/>
            <p:cNvSpPr/>
            <p:nvPr/>
          </p:nvSpPr>
          <p:spPr>
            <a:xfrm>
              <a:off x="420980" y="753585"/>
              <a:ext cx="58496" cy="58496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7"/>
            <p:cNvSpPr/>
            <p:nvPr/>
          </p:nvSpPr>
          <p:spPr>
            <a:xfrm>
              <a:off x="420980" y="912529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420980" y="1074781"/>
              <a:ext cx="58496" cy="55294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47"/>
          <p:cNvSpPr/>
          <p:nvPr/>
        </p:nvSpPr>
        <p:spPr>
          <a:xfrm>
            <a:off x="-10" y="4584641"/>
            <a:ext cx="1308636" cy="2374948"/>
          </a:xfrm>
          <a:custGeom>
            <a:rect b="b" l="l" r="r" t="t"/>
            <a:pathLst>
              <a:path extrusionOk="0" h="47661" w="26262">
                <a:moveTo>
                  <a:pt x="2431" y="1"/>
                </a:moveTo>
                <a:cubicBezTo>
                  <a:pt x="1608" y="1"/>
                  <a:pt x="804" y="58"/>
                  <a:pt x="0" y="135"/>
                </a:cubicBezTo>
                <a:lnTo>
                  <a:pt x="0" y="47546"/>
                </a:lnTo>
                <a:cubicBezTo>
                  <a:pt x="804" y="47622"/>
                  <a:pt x="1608" y="47661"/>
                  <a:pt x="2431" y="47661"/>
                </a:cubicBezTo>
                <a:cubicBezTo>
                  <a:pt x="15581" y="47661"/>
                  <a:pt x="26261" y="36999"/>
                  <a:pt x="26261" y="23831"/>
                </a:cubicBezTo>
                <a:cubicBezTo>
                  <a:pt x="26261" y="10681"/>
                  <a:pt x="15581" y="1"/>
                  <a:pt x="24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7"/>
          <p:cNvSpPr/>
          <p:nvPr/>
        </p:nvSpPr>
        <p:spPr>
          <a:xfrm>
            <a:off x="11914401" y="175"/>
            <a:ext cx="277588" cy="6091661"/>
          </a:xfrm>
          <a:custGeom>
            <a:rect b="b" l="l" r="r" t="t"/>
            <a:pathLst>
              <a:path extrusionOk="0" h="146083" w="9526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FF4094"/>
          </a:solidFill>
          <a:ln>
            <a:noFill/>
          </a:ln>
        </p:spPr>
      </p:sp>
      <p:sp>
        <p:nvSpPr>
          <p:cNvPr id="168" name="Google Shape;168;p47"/>
          <p:cNvSpPr/>
          <p:nvPr/>
        </p:nvSpPr>
        <p:spPr>
          <a:xfrm>
            <a:off x="11914401" y="1"/>
            <a:ext cx="277588" cy="5088071"/>
          </a:xfrm>
          <a:custGeom>
            <a:rect b="b" l="l" r="r" t="t"/>
            <a:pathLst>
              <a:path extrusionOk="0" h="146083" w="9526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標題及物件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Overlock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3438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◆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4" name="Google Shape;24;p30"/>
          <p:cNvGrpSpPr/>
          <p:nvPr/>
        </p:nvGrpSpPr>
        <p:grpSpPr>
          <a:xfrm>
            <a:off x="6533964" y="-17488"/>
            <a:ext cx="5507115" cy="382613"/>
            <a:chOff x="523782" y="-6308894"/>
            <a:chExt cx="5507115" cy="382613"/>
          </a:xfrm>
        </p:grpSpPr>
        <p:sp>
          <p:nvSpPr>
            <p:cNvPr id="25" name="Google Shape;25;p30"/>
            <p:cNvSpPr txBox="1"/>
            <p:nvPr/>
          </p:nvSpPr>
          <p:spPr>
            <a:xfrm>
              <a:off x="1622930" y="-6244545"/>
              <a:ext cx="440796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Hanshin Group Ltd. ︳AIMaker Limited ®  All Rights Reserved  2021</a:t>
              </a:r>
              <a:endParaRPr b="0" i="0" sz="10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" name="Google Shape;2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782" y="-6308894"/>
              <a:ext cx="1296140" cy="382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>
  <p:cSld name="只有標題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7558392" y="2660852"/>
            <a:ext cx="42826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31"/>
          <p:cNvSpPr txBox="1"/>
          <p:nvPr>
            <p:ph idx="1" type="body"/>
          </p:nvPr>
        </p:nvSpPr>
        <p:spPr>
          <a:xfrm>
            <a:off x="7928853" y="4142058"/>
            <a:ext cx="3912140" cy="350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  <a:defRPr sz="2400">
                <a:solidFill>
                  <a:srgbClr val="FFC00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31"/>
          <p:cNvSpPr/>
          <p:nvPr>
            <p:ph idx="2" type="pic"/>
          </p:nvPr>
        </p:nvSpPr>
        <p:spPr>
          <a:xfrm>
            <a:off x="0" y="0"/>
            <a:ext cx="8754894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標題及物件">
  <p:cSld name="2_標題及物件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Overlock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◆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7" name="Google Shape;37;p32"/>
          <p:cNvGrpSpPr/>
          <p:nvPr/>
        </p:nvGrpSpPr>
        <p:grpSpPr>
          <a:xfrm>
            <a:off x="213064" y="6377732"/>
            <a:ext cx="5507115" cy="382613"/>
            <a:chOff x="523782" y="-6308894"/>
            <a:chExt cx="5507115" cy="382613"/>
          </a:xfrm>
        </p:grpSpPr>
        <p:sp>
          <p:nvSpPr>
            <p:cNvPr id="38" name="Google Shape;38;p32"/>
            <p:cNvSpPr txBox="1"/>
            <p:nvPr/>
          </p:nvSpPr>
          <p:spPr>
            <a:xfrm>
              <a:off x="1622930" y="-6244545"/>
              <a:ext cx="440796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10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Hanshin Group Ltd. ︳AIMaker Limited ®  All Rights Reserved  2021</a:t>
              </a:r>
              <a:endParaRPr b="0" i="0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" name="Google Shape;3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782" y="-6308894"/>
              <a:ext cx="1296140" cy="382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標題及物件">
  <p:cSld name="3_標題及物件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Overlock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◆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3" name="Google Shape;43;p33"/>
          <p:cNvGrpSpPr/>
          <p:nvPr/>
        </p:nvGrpSpPr>
        <p:grpSpPr>
          <a:xfrm>
            <a:off x="6596108" y="6475387"/>
            <a:ext cx="5507115" cy="382613"/>
            <a:chOff x="523782" y="-6308894"/>
            <a:chExt cx="5507115" cy="382613"/>
          </a:xfrm>
        </p:grpSpPr>
        <p:sp>
          <p:nvSpPr>
            <p:cNvPr id="44" name="Google Shape;44;p33"/>
            <p:cNvSpPr txBox="1"/>
            <p:nvPr/>
          </p:nvSpPr>
          <p:spPr>
            <a:xfrm>
              <a:off x="1622930" y="-6244545"/>
              <a:ext cx="440796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10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Hanshin Group Ltd. ︳AIMaker Limited ®  All Rights Reserved  2021</a:t>
              </a:r>
              <a:endParaRPr b="0" i="0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" name="Google Shape;4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782" y="-6308894"/>
              <a:ext cx="1296140" cy="382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標題及物件">
  <p:cSld name="1_標題及物件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Overlock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◆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9" name="Google Shape;49;p34"/>
          <p:cNvGrpSpPr/>
          <p:nvPr/>
        </p:nvGrpSpPr>
        <p:grpSpPr>
          <a:xfrm>
            <a:off x="6613864" y="38881"/>
            <a:ext cx="5507115" cy="382613"/>
            <a:chOff x="523782" y="-6308894"/>
            <a:chExt cx="5507115" cy="382613"/>
          </a:xfrm>
        </p:grpSpPr>
        <p:sp>
          <p:nvSpPr>
            <p:cNvPr id="50" name="Google Shape;50;p34"/>
            <p:cNvSpPr txBox="1"/>
            <p:nvPr/>
          </p:nvSpPr>
          <p:spPr>
            <a:xfrm>
              <a:off x="1622930" y="-6244545"/>
              <a:ext cx="440796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10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Hanshin Group Ltd. ︳AIMaker Limited ®  All Rights Reserved  2021</a:t>
              </a:r>
              <a:endParaRPr b="0" i="0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" name="Google Shape;5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782" y="-6308894"/>
              <a:ext cx="1296140" cy="382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>
  <p:cSld name="標題及物件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Overlock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◆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5" name="Google Shape;55;p35"/>
          <p:cNvGrpSpPr/>
          <p:nvPr/>
        </p:nvGrpSpPr>
        <p:grpSpPr>
          <a:xfrm>
            <a:off x="168675" y="38881"/>
            <a:ext cx="5507115" cy="382613"/>
            <a:chOff x="523782" y="-6308894"/>
            <a:chExt cx="5507115" cy="382613"/>
          </a:xfrm>
        </p:grpSpPr>
        <p:sp>
          <p:nvSpPr>
            <p:cNvPr id="56" name="Google Shape;56;p35"/>
            <p:cNvSpPr txBox="1"/>
            <p:nvPr/>
          </p:nvSpPr>
          <p:spPr>
            <a:xfrm>
              <a:off x="1622930" y="-6244545"/>
              <a:ext cx="440796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10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Hanshin Group Ltd. ︳AIMaker Limited ®  All Rights Reserved  2021</a:t>
              </a:r>
              <a:endParaRPr b="0" i="0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782" y="-6308894"/>
              <a:ext cx="1296140" cy="382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標題及物件">
  <p:cSld name="5_標題及物件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Overlock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838200" y="1825625"/>
            <a:ext cx="455092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◆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6"/>
          <p:cNvSpPr/>
          <p:nvPr>
            <p:ph idx="2" type="dgm"/>
          </p:nvPr>
        </p:nvSpPr>
        <p:spPr>
          <a:xfrm>
            <a:off x="5700713" y="1825625"/>
            <a:ext cx="60118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2" name="Google Shape;62;p36"/>
          <p:cNvGrpSpPr/>
          <p:nvPr/>
        </p:nvGrpSpPr>
        <p:grpSpPr>
          <a:xfrm>
            <a:off x="360103" y="106350"/>
            <a:ext cx="5507115" cy="382613"/>
            <a:chOff x="523782" y="-6308894"/>
            <a:chExt cx="5507115" cy="382613"/>
          </a:xfrm>
        </p:grpSpPr>
        <p:sp>
          <p:nvSpPr>
            <p:cNvPr id="63" name="Google Shape;63;p36"/>
            <p:cNvSpPr txBox="1"/>
            <p:nvPr/>
          </p:nvSpPr>
          <p:spPr>
            <a:xfrm>
              <a:off x="1622930" y="-6244545"/>
              <a:ext cx="440796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lang="en-US" sz="1050" u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lang="en-US" sz="1050" u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Hanshin Group</a:t>
              </a:r>
              <a:r>
                <a:rPr b="0" lang="en-US" sz="1050" u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Ltd. </a:t>
              </a:r>
              <a:r>
                <a:rPr b="0" lang="en-US" sz="1050" u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︳AIMaker Limited </a:t>
              </a:r>
              <a:r>
                <a:rPr lang="en-US" sz="105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®  All Rights Reserved  2021</a:t>
              </a:r>
              <a:endParaRPr b="0" sz="105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" name="Google Shape;64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782" y="-6308894"/>
              <a:ext cx="1296140" cy="382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Overlock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" name="Google Shape;67;p37"/>
          <p:cNvGrpSpPr/>
          <p:nvPr/>
        </p:nvGrpSpPr>
        <p:grpSpPr>
          <a:xfrm>
            <a:off x="6684885" y="-44122"/>
            <a:ext cx="5507115" cy="382613"/>
            <a:chOff x="523782" y="-6308894"/>
            <a:chExt cx="5507115" cy="382613"/>
          </a:xfrm>
        </p:grpSpPr>
        <p:sp>
          <p:nvSpPr>
            <p:cNvPr id="68" name="Google Shape;68;p37"/>
            <p:cNvSpPr txBox="1"/>
            <p:nvPr/>
          </p:nvSpPr>
          <p:spPr>
            <a:xfrm>
              <a:off x="1622930" y="-6244545"/>
              <a:ext cx="440796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lang="en-US" sz="1050" u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Hanshin Group</a:t>
              </a:r>
              <a:r>
                <a:rPr b="0" lang="en-US" sz="1050" u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Ltd. </a:t>
              </a:r>
              <a:r>
                <a:rPr b="0" lang="en-US" sz="1050" u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︳AIMaker Limited </a:t>
              </a:r>
              <a:r>
                <a:rPr lang="en-US" sz="105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®  All Rights Reserved  2021</a:t>
              </a:r>
              <a:endParaRPr b="0" sz="1050" u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" name="Google Shape;69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782" y="-6308894"/>
              <a:ext cx="1296140" cy="382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verlock"/>
              <a:buNone/>
              <a:defRPr b="0" i="0" sz="44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aqhi.gov.hk/tc/monitoring-network/air-quality-monitoring-stations5ca5.html?stationid=71" TargetMode="External"/><Relationship Id="rId22" Type="http://schemas.openxmlformats.org/officeDocument/2006/relationships/hyperlink" Target="https://www.aqhi.gov.hk/tc/monitoring-network/air-quality-monitoring-stationsf9dd.html?stationid=79" TargetMode="External"/><Relationship Id="rId21" Type="http://schemas.openxmlformats.org/officeDocument/2006/relationships/hyperlink" Target="https://www.aqhi.gov.hk/tc/monitoring-network/air-quality-monitoring-stationsf9dd.html?stationid=79" TargetMode="External"/><Relationship Id="rId24" Type="http://schemas.openxmlformats.org/officeDocument/2006/relationships/hyperlink" Target="https://www.aqhi.gov.hk/tc/monitoring-network/air-quality-monitoring-stations9c57.html?stationid=81" TargetMode="External"/><Relationship Id="rId23" Type="http://schemas.openxmlformats.org/officeDocument/2006/relationships/hyperlink" Target="https://www.aqhi.gov.hk/tc/monitoring-network/air-quality-monitoring-stations9c57.html?stationid=81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hyperlink" Target="https://www.aqhi.gov.hk/tc/monitoring-network/air-quality-monitoring-stations0b35.html?stationid=83" TargetMode="External"/><Relationship Id="rId9" Type="http://schemas.openxmlformats.org/officeDocument/2006/relationships/hyperlink" Target="https://www.aqhi.gov.hk/tc/monitoring-network/air-quality-monitoring-stations537c.html?stationid=82" TargetMode="External"/><Relationship Id="rId26" Type="http://schemas.openxmlformats.org/officeDocument/2006/relationships/hyperlink" Target="https://www.aqhi.gov.hk/tc/monitoring-network/air-quality-monitoring-stations45fd.html?stationid=80" TargetMode="External"/><Relationship Id="rId25" Type="http://schemas.openxmlformats.org/officeDocument/2006/relationships/hyperlink" Target="https://www.aqhi.gov.hk/tc/monitoring-network/air-quality-monitoring-stations45fd.html?stationid=80" TargetMode="External"/><Relationship Id="rId28" Type="http://schemas.openxmlformats.org/officeDocument/2006/relationships/hyperlink" Target="https://www.aqhi.gov.hk/tc/monitoring-network/air-quality-monitoring-stationsaf02.html?stationid=84" TargetMode="External"/><Relationship Id="rId27" Type="http://schemas.openxmlformats.org/officeDocument/2006/relationships/hyperlink" Target="https://www.aqhi.gov.hk/tc/monitoring-network/air-quality-monitoring-stationsaf02.html?stationid=84" TargetMode="External"/><Relationship Id="rId5" Type="http://schemas.openxmlformats.org/officeDocument/2006/relationships/hyperlink" Target="https://www.aqhi.gov.hk/tc/monitoring-network/air-quality-monitoring-stations0b35.html?stationid=83" TargetMode="External"/><Relationship Id="rId6" Type="http://schemas.openxmlformats.org/officeDocument/2006/relationships/hyperlink" Target="https://www.aqhi.gov.hk/tc/monitoring-network/air-quality-monitoring-stations1f2c.html?stationid=70" TargetMode="External"/><Relationship Id="rId29" Type="http://schemas.openxmlformats.org/officeDocument/2006/relationships/hyperlink" Target="https://www.aqhi.gov.hk/tc/monitoring-network/air-quality-monitoring-stationse1a6.html?stationid=73" TargetMode="External"/><Relationship Id="rId7" Type="http://schemas.openxmlformats.org/officeDocument/2006/relationships/hyperlink" Target="https://www.aqhi.gov.hk/tc/monitoring-network/air-quality-monitoring-stations1f2c.html?stationid=70" TargetMode="External"/><Relationship Id="rId8" Type="http://schemas.openxmlformats.org/officeDocument/2006/relationships/hyperlink" Target="https://www.aqhi.gov.hk/tc/monitoring-network/air-quality-monitoring-stations537c.html?stationid=82" TargetMode="External"/><Relationship Id="rId31" Type="http://schemas.openxmlformats.org/officeDocument/2006/relationships/hyperlink" Target="https://www.aqhi.gov.hk/tc/monitoring-network/air-quality-monitoring-stationsfb71.html?stationid=74" TargetMode="External"/><Relationship Id="rId30" Type="http://schemas.openxmlformats.org/officeDocument/2006/relationships/hyperlink" Target="https://www.aqhi.gov.hk/tc/monitoring-network/air-quality-monitoring-stationse1a6.html?stationid=73" TargetMode="External"/><Relationship Id="rId11" Type="http://schemas.openxmlformats.org/officeDocument/2006/relationships/hyperlink" Target="https://www.aqhi.gov.hk/tc/monitoring-network/air-quality-monitoring-stationsf322.html?stationid=78" TargetMode="External"/><Relationship Id="rId33" Type="http://schemas.openxmlformats.org/officeDocument/2006/relationships/hyperlink" Target="https://www.aqhi.gov.hk/tc/monitoring-network/air-quality-monitoring-stationsdb46.html?stationid=66" TargetMode="External"/><Relationship Id="rId10" Type="http://schemas.openxmlformats.org/officeDocument/2006/relationships/hyperlink" Target="https://www.aqhi.gov.hk/tc/monitoring-network/air-quality-monitoring-stationsf322.html?stationid=78" TargetMode="External"/><Relationship Id="rId32" Type="http://schemas.openxmlformats.org/officeDocument/2006/relationships/hyperlink" Target="https://www.aqhi.gov.hk/tc/monitoring-network/air-quality-monitoring-stationsfb71.html?stationid=74" TargetMode="External"/><Relationship Id="rId13" Type="http://schemas.openxmlformats.org/officeDocument/2006/relationships/hyperlink" Target="https://www.aqhi.gov.hk/tc/monitoring-network/air-quality-monitoring-stations6e9c.html?stationid=69" TargetMode="External"/><Relationship Id="rId35" Type="http://schemas.openxmlformats.org/officeDocument/2006/relationships/hyperlink" Target="https://www.aqhi.gov.hk/tc/monitoring-network/air-quality-monitoring-stations30e8.html?stationid=72" TargetMode="External"/><Relationship Id="rId12" Type="http://schemas.openxmlformats.org/officeDocument/2006/relationships/hyperlink" Target="https://www.aqhi.gov.hk/tc/monitoring-network/air-quality-monitoring-stations6e9c.html?stationid=69" TargetMode="External"/><Relationship Id="rId34" Type="http://schemas.openxmlformats.org/officeDocument/2006/relationships/hyperlink" Target="https://www.aqhi.gov.hk/tc/monitoring-network/air-quality-monitoring-stationsdb46.html?stationid=66" TargetMode="External"/><Relationship Id="rId15" Type="http://schemas.openxmlformats.org/officeDocument/2006/relationships/hyperlink" Target="https://www.aqhi.gov.hk/tc/monitoring-network/air-quality-monitoring-stations2c5f.html?stationid=75" TargetMode="External"/><Relationship Id="rId37" Type="http://schemas.openxmlformats.org/officeDocument/2006/relationships/hyperlink" Target="https://www.aqhi.gov.hk/tc/monitoring-network/air-quality-monitoring-stations228e.html?stationid=77" TargetMode="External"/><Relationship Id="rId14" Type="http://schemas.openxmlformats.org/officeDocument/2006/relationships/hyperlink" Target="https://www.aqhi.gov.hk/tc/monitoring-network/air-quality-monitoring-stations2c5f.html?stationid=75" TargetMode="External"/><Relationship Id="rId36" Type="http://schemas.openxmlformats.org/officeDocument/2006/relationships/hyperlink" Target="https://www.aqhi.gov.hk/tc/monitoring-network/air-quality-monitoring-stations30e8.html?stationid=72" TargetMode="External"/><Relationship Id="rId17" Type="http://schemas.openxmlformats.org/officeDocument/2006/relationships/hyperlink" Target="https://www.aqhi.gov.hk/tc/monitoring-network/air-quality-monitoring-stations084c.html?stationid=85" TargetMode="External"/><Relationship Id="rId16" Type="http://schemas.openxmlformats.org/officeDocument/2006/relationships/hyperlink" Target="https://www.aqhi.gov.hk/tc/monitoring-network/air-quality-monitoring-stations084c.html?stationid=85" TargetMode="External"/><Relationship Id="rId38" Type="http://schemas.openxmlformats.org/officeDocument/2006/relationships/hyperlink" Target="https://www.aqhi.gov.hk/tc/monitoring-network/air-quality-monitoring-stations228e.html?stationid=77" TargetMode="External"/><Relationship Id="rId19" Type="http://schemas.openxmlformats.org/officeDocument/2006/relationships/hyperlink" Target="https://www.aqhi.gov.hk/tc/monitoring-network/air-quality-monitoring-stations5ca5.html?stationid=71" TargetMode="External"/><Relationship Id="rId18" Type="http://schemas.openxmlformats.org/officeDocument/2006/relationships/hyperlink" Target="https://www.aqhi.gov.hk/tc/monitoring-network/air-quality-monitoring-stations233a.html?stationid=7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zh.wikipedia.org/wiki/%E4%BA%8C%E6%B0%A7%E5%8C%96%E7%A2%B3" TargetMode="External"/><Relationship Id="rId4" Type="http://schemas.openxmlformats.org/officeDocument/2006/relationships/hyperlink" Target="https://zh.wikipedia.org/wiki/%E4%BA%8C%E6%B0%A7%E5%8C%96%E6%B0%AE" TargetMode="External"/><Relationship Id="rId5" Type="http://schemas.openxmlformats.org/officeDocument/2006/relationships/hyperlink" Target="https://zh.wikipedia.org/wiki/%E8%87%AD%E6%B0%A7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zh.wikipedia.org/wiki/%E9%A6%99%E6%B8%AF%E7%A9%BA%E6%B0%A3%E8%B3%AA%E7%B4%A0%E5%81%A5%E5%BA%B7%E6%8C%87%E6%95%B8#%E6%8C%87%E6%95%B8%E8%A8%88%E7%AE%97%E6%96%B9%E6%B3%95" TargetMode="External"/><Relationship Id="rId4" Type="http://schemas.openxmlformats.org/officeDocument/2006/relationships/hyperlink" Target="https://zh.wikipedia.org/wiki/%E6%B1%A1%E6%9F%93%E7%89%A9" TargetMode="External"/><Relationship Id="rId9" Type="http://schemas.openxmlformats.org/officeDocument/2006/relationships/hyperlink" Target="https://zh.wikipedia.org/wiki/%E9%86%AB%E9%99%A2%E7%AE%A1%E7%90%86%E5%B1%80" TargetMode="External"/><Relationship Id="rId5" Type="http://schemas.openxmlformats.org/officeDocument/2006/relationships/hyperlink" Target="https://zh.wikipedia.org/wiki/%E4%BA%8C%E6%B0%A7%E5%8C%96%E7%A2%B3" TargetMode="External"/><Relationship Id="rId6" Type="http://schemas.openxmlformats.org/officeDocument/2006/relationships/hyperlink" Target="https://zh.wikipedia.org/wiki/%E4%BA%8C%E6%B0%A7%E5%8C%96%E6%B0%AE" TargetMode="External"/><Relationship Id="rId7" Type="http://schemas.openxmlformats.org/officeDocument/2006/relationships/hyperlink" Target="https://zh.wikipedia.org/wiki/%E6%87%B8%E6%B5%AE%E7%B2%92%E5%AD%90" TargetMode="External"/><Relationship Id="rId8" Type="http://schemas.openxmlformats.org/officeDocument/2006/relationships/hyperlink" Target="https://zh.wikipedia.org/wiki/%E8%87%AD%E6%B0%A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zh.wikipedia.org/wiki/%E6%B2%99%E6%BC%A0%E5%8C%9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qhi.gov.hk/tc/monitoring-network/air-quality-monitoring-network.html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/>
          <p:nvPr>
            <p:ph type="ctrTitle"/>
          </p:nvPr>
        </p:nvSpPr>
        <p:spPr>
          <a:xfrm>
            <a:off x="1524000" y="2270227"/>
            <a:ext cx="9144000" cy="1085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Overlock"/>
              <a:buNone/>
            </a:pPr>
            <a:r>
              <a:rPr lang="en-US"/>
              <a:t>空氣質素</a:t>
            </a:r>
            <a:endParaRPr/>
          </a:p>
        </p:txBody>
      </p:sp>
      <p:sp>
        <p:nvSpPr>
          <p:cNvPr id="174" name="Google Shape;174;p1"/>
          <p:cNvSpPr txBox="1"/>
          <p:nvPr>
            <p:ph idx="1" type="subTitle"/>
          </p:nvPr>
        </p:nvSpPr>
        <p:spPr>
          <a:xfrm>
            <a:off x="1524000" y="3356043"/>
            <a:ext cx="9144000" cy="497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4fe4c04e8_0_95"/>
          <p:cNvSpPr txBox="1"/>
          <p:nvPr>
            <p:ph type="title"/>
          </p:nvPr>
        </p:nvSpPr>
        <p:spPr>
          <a:xfrm>
            <a:off x="838200" y="365125"/>
            <a:ext cx="10515600" cy="769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</a:rPr>
              <a:t>路邊空氣質素健康指數</a:t>
            </a:r>
            <a:endParaRPr/>
          </a:p>
        </p:txBody>
      </p:sp>
      <p:sp>
        <p:nvSpPr>
          <p:cNvPr id="255" name="Google Shape;255;ge4fe4c04e8_0_95"/>
          <p:cNvSpPr txBox="1"/>
          <p:nvPr>
            <p:ph idx="1" type="body"/>
          </p:nvPr>
        </p:nvSpPr>
        <p:spPr>
          <a:xfrm>
            <a:off x="838200" y="1825625"/>
            <a:ext cx="10515600" cy="227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highlight>
                  <a:srgbClr val="FFFFFF"/>
                </a:highlight>
              </a:rPr>
              <a:t>反映交通繁忙 &amp; 大廈林立的路邊空氣污染水平，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highlight>
                  <a:srgbClr val="FFFFFF"/>
                </a:highlight>
              </a:rPr>
              <a:t>有關數值從三個路邊空氣質素監測站收集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連續數小時留在繁忙街道的人士相關</a:t>
            </a:r>
            <a:endParaRPr sz="2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ge4fe4c04e8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883450"/>
            <a:ext cx="2970901" cy="222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e4fe4c04e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099" y="3883450"/>
            <a:ext cx="2970920" cy="22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e4fe4c04e8_0_95"/>
          <p:cNvSpPr txBox="1"/>
          <p:nvPr/>
        </p:nvSpPr>
        <p:spPr>
          <a:xfrm>
            <a:off x="6780013" y="5557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（</a:t>
            </a:r>
            <a:r>
              <a:rPr lang="en-US" sz="2400">
                <a:solidFill>
                  <a:schemeClr val="dk1"/>
                </a:solidFill>
              </a:rPr>
              <a:t>路邊監測站）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e4fe4c04e8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350"/>
            <a:ext cx="8286250" cy="57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e4fe4c04e8_0_111"/>
          <p:cNvSpPr txBox="1"/>
          <p:nvPr/>
        </p:nvSpPr>
        <p:spPr>
          <a:xfrm>
            <a:off x="10377900" y="1521875"/>
            <a:ext cx="18141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/>
              <a:t>8.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將軍澳</a:t>
            </a:r>
            <a:endParaRPr sz="2400">
              <a:solidFill>
                <a:schemeClr val="dk1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/>
              <a:t>9.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元朗</a:t>
            </a:r>
            <a:endParaRPr sz="2400">
              <a:solidFill>
                <a:schemeClr val="dk1"/>
              </a:solidFill>
              <a:uFill>
                <a:noFill/>
              </a:uFill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/>
              <a:t>10.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屯門</a:t>
            </a:r>
            <a:endParaRPr sz="2400">
              <a:solidFill>
                <a:schemeClr val="dk1"/>
              </a:solidFill>
              <a:uFill>
                <a:noFill/>
              </a:uFill>
              <a:hlinkClick r:id="rId9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/>
              <a:t>11.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東涌</a:t>
            </a:r>
            <a:endParaRPr sz="2400">
              <a:solidFill>
                <a:schemeClr val="dk1"/>
              </a:solidFill>
              <a:uFill>
                <a:noFill/>
              </a:uFill>
              <a:hlinkClick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/>
              <a:t>12.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大埔</a:t>
            </a:r>
            <a:endParaRPr sz="2400">
              <a:solidFill>
                <a:schemeClr val="dk1"/>
              </a:solidFill>
              <a:uFill>
                <a:noFill/>
              </a:uFill>
              <a:hlinkClick r:id="rId1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/>
              <a:t>13.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沙田</a:t>
            </a:r>
            <a:endParaRPr sz="2400">
              <a:solidFill>
                <a:schemeClr val="dk1"/>
              </a:solidFill>
              <a:uFill>
                <a:noFill/>
              </a:uFill>
              <a:hlinkClick r:id="rId1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/>
              <a:t>14.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北區</a:t>
            </a:r>
            <a:endParaRPr sz="2400">
              <a:solidFill>
                <a:schemeClr val="dk1"/>
              </a:solidFill>
              <a:uFill>
                <a:noFill/>
              </a:uFill>
              <a:hlinkClick r:id="rId1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2400"/>
              <a:t>15.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塔門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66" name="Google Shape;266;ge4fe4c04e8_0_111"/>
          <p:cNvSpPr txBox="1"/>
          <p:nvPr/>
        </p:nvSpPr>
        <p:spPr>
          <a:xfrm>
            <a:off x="8397900" y="4965300"/>
            <a:ext cx="1884600" cy="1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路邊監測站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銅鑼灣</a:t>
            </a:r>
            <a:endParaRPr sz="2400">
              <a:solidFill>
                <a:schemeClr val="dk1"/>
              </a:solidFill>
              <a:uFill>
                <a:noFill/>
              </a:uFill>
              <a:hlinkClick r:id="rId20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中環</a:t>
            </a:r>
            <a:endParaRPr sz="2400">
              <a:solidFill>
                <a:schemeClr val="dk1"/>
              </a:solidFill>
              <a:uFill>
                <a:noFill/>
              </a:uFill>
              <a:hlinkClick r:id="rId22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旺角</a:t>
            </a:r>
            <a:endParaRPr sz="2400">
              <a:solidFill>
                <a:schemeClr val="dk1"/>
              </a:solidFill>
              <a:uFill>
                <a:noFill/>
              </a:uFill>
              <a:hlinkClick r:id="rId2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267" name="Google Shape;267;ge4fe4c04e8_0_111"/>
          <p:cNvSpPr txBox="1"/>
          <p:nvPr/>
        </p:nvSpPr>
        <p:spPr>
          <a:xfrm>
            <a:off x="8397900" y="1143350"/>
            <a:ext cx="1980000" cy="3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一般監測站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中西區</a:t>
            </a:r>
            <a:endParaRPr sz="2400">
              <a:solidFill>
                <a:schemeClr val="dk1"/>
              </a:solidFill>
              <a:uFill>
                <a:noFill/>
              </a:uFill>
              <a:hlinkClick r:id="rId2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南區</a:t>
            </a:r>
            <a:endParaRPr sz="2400">
              <a:solidFill>
                <a:schemeClr val="dk1"/>
              </a:solidFill>
              <a:uFill>
                <a:noFill/>
              </a:uFill>
              <a:hlinkClick r:id="rId2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東區</a:t>
            </a:r>
            <a:endParaRPr sz="2400">
              <a:solidFill>
                <a:schemeClr val="dk1"/>
              </a:solidFill>
              <a:uFill>
                <a:noFill/>
              </a:uFill>
              <a:hlinkClick r:id="rId30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觀塘</a:t>
            </a:r>
            <a:endParaRPr sz="2400">
              <a:solidFill>
                <a:schemeClr val="dk1"/>
              </a:solidFill>
              <a:uFill>
                <a:noFill/>
              </a:uFill>
              <a:hlinkClick r:id="rId32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深水埗</a:t>
            </a:r>
            <a:endParaRPr sz="2400">
              <a:solidFill>
                <a:schemeClr val="dk1"/>
              </a:solidFill>
              <a:uFill>
                <a:noFill/>
              </a:uFill>
              <a:hlinkClick r:id="rId3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葵涌</a:t>
            </a:r>
            <a:endParaRPr sz="2400">
              <a:solidFill>
                <a:schemeClr val="dk1"/>
              </a:solidFill>
              <a:uFill>
                <a:noFill/>
              </a:uFill>
              <a:hlinkClick r:id="rId3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810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荃灣</a:t>
            </a:r>
            <a:endParaRPr sz="2400">
              <a:solidFill>
                <a:schemeClr val="dk1"/>
              </a:solidFill>
              <a:uFill>
                <a:noFill/>
              </a:uFill>
              <a:hlinkClick r:id="rId3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268" name="Google Shape;268;ge4fe4c04e8_0_111"/>
          <p:cNvSpPr txBox="1"/>
          <p:nvPr/>
        </p:nvSpPr>
        <p:spPr>
          <a:xfrm>
            <a:off x="623175" y="281450"/>
            <a:ext cx="244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US" sz="4400">
                <a:solidFill>
                  <a:srgbClr val="002060"/>
                </a:solidFill>
                <a:latin typeface="Overlock"/>
                <a:ea typeface="Overlock"/>
                <a:cs typeface="Overlock"/>
                <a:sym typeface="Overlock"/>
              </a:rPr>
              <a:t>監測站</a:t>
            </a:r>
            <a:endParaRPr sz="4400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8d9dc66e90fe78_6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監測儀器</a:t>
            </a:r>
            <a:endParaRPr/>
          </a:p>
        </p:txBody>
      </p:sp>
      <p:sp>
        <p:nvSpPr>
          <p:cNvPr id="275" name="Google Shape;275;g178d9dc66e90fe78_6"/>
          <p:cNvSpPr txBox="1"/>
          <p:nvPr>
            <p:ph idx="1" type="body"/>
          </p:nvPr>
        </p:nvSpPr>
        <p:spPr>
          <a:xfrm>
            <a:off x="838200" y="2271825"/>
            <a:ext cx="5904000" cy="10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必需的到美國環保局認可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使用美國環保局的參考 / 同等方法</a:t>
            </a:r>
            <a:endParaRPr sz="2400"/>
          </a:p>
        </p:txBody>
      </p:sp>
      <p:pic>
        <p:nvPicPr>
          <p:cNvPr id="276" name="Google Shape;276;g178d9dc66e90fe78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575" y="3819250"/>
            <a:ext cx="2828924" cy="212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78d9dc66e90fe78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563" y="2133325"/>
            <a:ext cx="28289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4fe4c04e8_0_227"/>
          <p:cNvSpPr txBox="1"/>
          <p:nvPr>
            <p:ph idx="1" type="body"/>
          </p:nvPr>
        </p:nvSpPr>
        <p:spPr>
          <a:xfrm>
            <a:off x="4752975" y="1430100"/>
            <a:ext cx="7439100" cy="138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連續氣體分析儀（</a:t>
            </a:r>
            <a:r>
              <a:rPr lang="en-US" sz="2400">
                <a:highlight>
                  <a:srgbClr val="FFFFFF"/>
                </a:highlight>
                <a:uFill>
                  <a:noFill/>
                </a:uFill>
                <a:hlinkClick r:id="rId3"/>
              </a:rPr>
              <a:t>二氧化碳</a:t>
            </a:r>
            <a:r>
              <a:rPr lang="en-US" sz="2400">
                <a:highlight>
                  <a:srgbClr val="FFFFFF"/>
                </a:highlight>
              </a:rPr>
              <a:t>、</a:t>
            </a:r>
            <a:r>
              <a:rPr lang="en-US" sz="2400">
                <a:highlight>
                  <a:srgbClr val="FFFFFF"/>
                </a:highlight>
                <a:uFill>
                  <a:noFill/>
                </a:uFill>
                <a:hlinkClick r:id="rId4"/>
              </a:rPr>
              <a:t>二氧化氮</a:t>
            </a:r>
            <a:r>
              <a:rPr lang="en-US" sz="2400">
                <a:highlight>
                  <a:srgbClr val="FFFFFF"/>
                </a:highlight>
              </a:rPr>
              <a:t>、一氧化碳、</a:t>
            </a:r>
            <a:r>
              <a:rPr lang="en-US" sz="2400">
                <a:highlight>
                  <a:srgbClr val="FFFFFF"/>
                </a:highlight>
                <a:uFill>
                  <a:noFill/>
                </a:uFill>
                <a:hlinkClick r:id="rId5"/>
              </a:rPr>
              <a:t>臭氧</a:t>
            </a:r>
            <a:r>
              <a:rPr lang="en-US"/>
              <a:t>）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校正氣體自動分配儀</a:t>
            </a:r>
            <a:endParaRPr/>
          </a:p>
        </p:txBody>
      </p:sp>
      <p:pic>
        <p:nvPicPr>
          <p:cNvPr id="284" name="Google Shape;284;ge4fe4c04e8_0_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00" y="1430100"/>
            <a:ext cx="3914775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e4fe4c04e8_0_227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監測儀器</a:t>
            </a:r>
            <a:endParaRPr/>
          </a:p>
        </p:txBody>
      </p:sp>
      <p:pic>
        <p:nvPicPr>
          <p:cNvPr id="286" name="Google Shape;286;ge4fe4c04e8_0_2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4350" y="3346775"/>
            <a:ext cx="321945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e4fe4c04e8_0_227"/>
          <p:cNvSpPr txBox="1"/>
          <p:nvPr>
            <p:ph idx="1" type="body"/>
          </p:nvPr>
        </p:nvSpPr>
        <p:spPr>
          <a:xfrm>
            <a:off x="5436825" y="5020100"/>
            <a:ext cx="2697600" cy="9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氣體校正儀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零氣體產生器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4fe4c04e8_0_237"/>
          <p:cNvSpPr txBox="1"/>
          <p:nvPr>
            <p:ph idx="1" type="body"/>
          </p:nvPr>
        </p:nvSpPr>
        <p:spPr>
          <a:xfrm>
            <a:off x="3585849" y="1430100"/>
            <a:ext cx="4071000" cy="6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連續監測懸浮粒子儀器</a:t>
            </a:r>
            <a:endParaRPr/>
          </a:p>
        </p:txBody>
      </p:sp>
      <p:sp>
        <p:nvSpPr>
          <p:cNvPr id="294" name="Google Shape;294;ge4fe4c04e8_0_237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監測儀器</a:t>
            </a:r>
            <a:endParaRPr/>
          </a:p>
        </p:txBody>
      </p:sp>
      <p:pic>
        <p:nvPicPr>
          <p:cNvPr id="295" name="Google Shape;295;ge4fe4c04e8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30100"/>
            <a:ext cx="2747649" cy="4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e4fe4c04e8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0200" y="1430100"/>
            <a:ext cx="3123600" cy="472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e4fe4c04e8_0_237"/>
          <p:cNvSpPr txBox="1"/>
          <p:nvPr>
            <p:ph idx="1" type="body"/>
          </p:nvPr>
        </p:nvSpPr>
        <p:spPr>
          <a:xfrm>
            <a:off x="5071781" y="5515761"/>
            <a:ext cx="3123600" cy="6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遙控數據收集儀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8d9dc66e90fe78_18"/>
          <p:cNvSpPr txBox="1"/>
          <p:nvPr>
            <p:ph type="title"/>
          </p:nvPr>
        </p:nvSpPr>
        <p:spPr>
          <a:xfrm>
            <a:off x="838200" y="365125"/>
            <a:ext cx="10515600" cy="7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監測儀器</a:t>
            </a:r>
            <a:endParaRPr/>
          </a:p>
        </p:txBody>
      </p:sp>
      <p:sp>
        <p:nvSpPr>
          <p:cNvPr id="304" name="Google Shape;304;g178d9dc66e90fe78_18"/>
          <p:cNvSpPr txBox="1"/>
          <p:nvPr>
            <p:ph idx="1" type="body"/>
          </p:nvPr>
        </p:nvSpPr>
        <p:spPr>
          <a:xfrm>
            <a:off x="3336826" y="1430100"/>
            <a:ext cx="5649000" cy="48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空氣樣本及校正氣體分配管</a:t>
            </a:r>
            <a:endParaRPr/>
          </a:p>
        </p:txBody>
      </p:sp>
      <p:pic>
        <p:nvPicPr>
          <p:cNvPr id="305" name="Google Shape;305;g178d9dc66e90fe78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30100"/>
            <a:ext cx="2059825" cy="23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78d9dc66e90fe78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3350" y="1434775"/>
            <a:ext cx="2170450" cy="232752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78d9dc66e90fe78_18"/>
          <p:cNvSpPr txBox="1"/>
          <p:nvPr>
            <p:ph idx="1" type="body"/>
          </p:nvPr>
        </p:nvSpPr>
        <p:spPr>
          <a:xfrm>
            <a:off x="4307450" y="3155275"/>
            <a:ext cx="4875900" cy="6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空氣監測站室內溫度感應器</a:t>
            </a:r>
            <a:endParaRPr/>
          </a:p>
        </p:txBody>
      </p:sp>
      <p:pic>
        <p:nvPicPr>
          <p:cNvPr id="308" name="Google Shape;308;g178d9dc66e90fe78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880" y="4057752"/>
            <a:ext cx="2170450" cy="24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78d9dc66e90fe78_18"/>
          <p:cNvSpPr txBox="1"/>
          <p:nvPr>
            <p:ph idx="1" type="body"/>
          </p:nvPr>
        </p:nvSpPr>
        <p:spPr>
          <a:xfrm>
            <a:off x="4831325" y="5602225"/>
            <a:ext cx="4875900" cy="6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高流量總懸浮粒子採樣器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4fe4c04e8_0_251"/>
          <p:cNvSpPr txBox="1"/>
          <p:nvPr>
            <p:ph type="title"/>
          </p:nvPr>
        </p:nvSpPr>
        <p:spPr>
          <a:xfrm>
            <a:off x="838200" y="365125"/>
            <a:ext cx="10515600" cy="7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監測儀器</a:t>
            </a:r>
            <a:endParaRPr/>
          </a:p>
        </p:txBody>
      </p:sp>
      <p:sp>
        <p:nvSpPr>
          <p:cNvPr id="316" name="Google Shape;316;ge4fe4c04e8_0_251"/>
          <p:cNvSpPr txBox="1"/>
          <p:nvPr>
            <p:ph idx="1" type="body"/>
          </p:nvPr>
        </p:nvSpPr>
        <p:spPr>
          <a:xfrm>
            <a:off x="2513376" y="1430100"/>
            <a:ext cx="5649000" cy="6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高流量可吸入懸浮粒子採樣器</a:t>
            </a:r>
            <a:endParaRPr/>
          </a:p>
        </p:txBody>
      </p:sp>
      <p:pic>
        <p:nvPicPr>
          <p:cNvPr id="317" name="Google Shape;317;ge4fe4c04e8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30100"/>
            <a:ext cx="1675175" cy="3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e4fe4c04e8_0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7525" y="2041790"/>
            <a:ext cx="2696275" cy="23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e4fe4c04e8_0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485" y="4346996"/>
            <a:ext cx="1772024" cy="23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e4fe4c04e8_0_251"/>
          <p:cNvSpPr txBox="1"/>
          <p:nvPr>
            <p:ph idx="1" type="body"/>
          </p:nvPr>
        </p:nvSpPr>
        <p:spPr>
          <a:xfrm>
            <a:off x="5063625" y="3350400"/>
            <a:ext cx="3594000" cy="9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空氣監測站室外溫度及太陽輻射感應器</a:t>
            </a:r>
            <a:endParaRPr/>
          </a:p>
        </p:txBody>
      </p:sp>
      <p:sp>
        <p:nvSpPr>
          <p:cNvPr id="321" name="Google Shape;321;ge4fe4c04e8_0_251"/>
          <p:cNvSpPr txBox="1"/>
          <p:nvPr>
            <p:ph idx="1" type="body"/>
          </p:nvPr>
        </p:nvSpPr>
        <p:spPr>
          <a:xfrm>
            <a:off x="4674500" y="5648981"/>
            <a:ext cx="4875900" cy="6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實地風速及風向監測儀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c40e2315289cff6_12"/>
          <p:cNvSpPr txBox="1"/>
          <p:nvPr>
            <p:ph type="title"/>
          </p:nvPr>
        </p:nvSpPr>
        <p:spPr>
          <a:xfrm>
            <a:off x="838200" y="365125"/>
            <a:ext cx="10515600" cy="69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特殊的空氣質素監測站</a:t>
            </a:r>
            <a:endParaRPr/>
          </a:p>
        </p:txBody>
      </p:sp>
      <p:sp>
        <p:nvSpPr>
          <p:cNvPr id="328" name="Google Shape;328;g3c40e2315289cff6_12"/>
          <p:cNvSpPr txBox="1"/>
          <p:nvPr>
            <p:ph idx="1" type="body"/>
          </p:nvPr>
        </p:nvSpPr>
        <p:spPr>
          <a:xfrm>
            <a:off x="838200" y="18917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塔門站：背景空氣監測站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位於香港東面小島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提供背景空氣質數資料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荃灣&amp;中西區的監測站：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有毒空氣污染物監測（重金屬，六價鉻，鉛，苯，二噁英）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觀塘&amp;中西區&amp;元朗的監測站：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乾&amp;濕降物的化學反應（酸鹼值，鈣鎂鉀鈉）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"/>
          <p:cNvSpPr txBox="1"/>
          <p:nvPr>
            <p:ph type="title"/>
          </p:nvPr>
        </p:nvSpPr>
        <p:spPr>
          <a:xfrm>
            <a:off x="838200" y="365125"/>
            <a:ext cx="1051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63500" rtl="0" algn="l">
              <a:lnSpc>
                <a:spcPct val="115000"/>
              </a:lnSpc>
              <a:spcBef>
                <a:spcPts val="6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uFill>
                  <a:noFill/>
                </a:uFill>
                <a:hlinkClick r:id="rId3"/>
              </a:rPr>
              <a:t>指數計算方法</a:t>
            </a:r>
            <a:endParaRPr/>
          </a:p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635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根據監測站所錄得的四種</a:t>
            </a:r>
            <a:r>
              <a:rPr lang="en-US" sz="2400">
                <a:highlight>
                  <a:srgbClr val="FFFFFF"/>
                </a:highlight>
                <a:uFill>
                  <a:noFill/>
                </a:uFill>
                <a:hlinkClick r:id="rId4"/>
              </a:rPr>
              <a:t>污染物</a:t>
            </a:r>
            <a:r>
              <a:rPr lang="en-US" sz="2400">
                <a:highlight>
                  <a:srgbClr val="FFFFFF"/>
                </a:highlight>
              </a:rPr>
              <a:t>濃度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  <a:uFill>
                  <a:noFill/>
                </a:uFill>
                <a:hlinkClick r:id="rId5"/>
              </a:rPr>
              <a:t>二氧化碳</a:t>
            </a:r>
            <a:r>
              <a:rPr lang="en-US">
                <a:highlight>
                  <a:srgbClr val="FFFFFF"/>
                </a:highlight>
              </a:rPr>
              <a:t>、</a:t>
            </a:r>
            <a:r>
              <a:rPr lang="en-US">
                <a:highlight>
                  <a:srgbClr val="FFFFFF"/>
                </a:highlight>
                <a:uFill>
                  <a:noFill/>
                </a:uFill>
                <a:hlinkClick r:id="rId6"/>
              </a:rPr>
              <a:t>二氧化氮</a:t>
            </a:r>
            <a:r>
              <a:rPr lang="en-US">
                <a:highlight>
                  <a:srgbClr val="FFFFFF"/>
                </a:highlight>
              </a:rPr>
              <a:t>、</a:t>
            </a:r>
            <a:r>
              <a:rPr lang="en-US">
                <a:highlight>
                  <a:srgbClr val="FFFFFF"/>
                </a:highlight>
                <a:uFill>
                  <a:noFill/>
                </a:uFill>
                <a:hlinkClick r:id="rId7"/>
              </a:rPr>
              <a:t>懸浮粒子</a:t>
            </a:r>
            <a:r>
              <a:rPr lang="en-US">
                <a:highlight>
                  <a:srgbClr val="FFFFFF"/>
                </a:highlight>
              </a:rPr>
              <a:t>(包括可吸入懸浮粒子(PM</a:t>
            </a:r>
            <a:r>
              <a:rPr baseline="-25000" lang="en-US">
                <a:highlight>
                  <a:srgbClr val="FFFFFF"/>
                </a:highlight>
              </a:rPr>
              <a:t>10</a:t>
            </a:r>
            <a:r>
              <a:rPr lang="en-US">
                <a:highlight>
                  <a:srgbClr val="FFFFFF"/>
                </a:highlight>
              </a:rPr>
              <a:t>) &amp; 微細懸浮粒子(PM</a:t>
            </a:r>
            <a:r>
              <a:rPr baseline="-25000" lang="en-US">
                <a:highlight>
                  <a:srgbClr val="FFFFFF"/>
                </a:highlight>
              </a:rPr>
              <a:t>2.5</a:t>
            </a:r>
            <a:r>
              <a:rPr lang="en-US">
                <a:highlight>
                  <a:srgbClr val="FFFFFF"/>
                </a:highlight>
              </a:rPr>
              <a:t>))及</a:t>
            </a:r>
            <a:r>
              <a:rPr lang="en-US">
                <a:highlight>
                  <a:srgbClr val="FFFFFF"/>
                </a:highlight>
                <a:uFill>
                  <a:noFill/>
                </a:uFill>
                <a:hlinkClick r:id="rId8"/>
              </a:rPr>
              <a:t>臭氧</a:t>
            </a:r>
            <a:endParaRPr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再參考</a:t>
            </a:r>
            <a:r>
              <a:rPr lang="en-US" sz="2400">
                <a:highlight>
                  <a:srgbClr val="FFFFFF"/>
                </a:highlight>
                <a:uFill>
                  <a:noFill/>
                </a:uFill>
                <a:hlinkClick r:id="rId9"/>
              </a:rPr>
              <a:t>醫院管理局</a:t>
            </a:r>
            <a:r>
              <a:rPr lang="en-US" sz="2400">
                <a:highlight>
                  <a:srgbClr val="FFFFFF"/>
                </a:highlight>
              </a:rPr>
              <a:t>門診數據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推算小童及長者因空氣污染的求診風險 + 三小時內的平均濃度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估算對市民造成的短期健康風險</a:t>
            </a:r>
            <a:endParaRPr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發出相應的指數和風險級別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4fe4c04e8_0_102"/>
          <p:cNvSpPr txBox="1"/>
          <p:nvPr>
            <p:ph type="title"/>
          </p:nvPr>
        </p:nvSpPr>
        <p:spPr>
          <a:xfrm>
            <a:off x="838188" y="-12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香港空氣質素指標</a:t>
            </a:r>
            <a:endParaRPr/>
          </a:p>
        </p:txBody>
      </p:sp>
      <p:graphicFrame>
        <p:nvGraphicFramePr>
          <p:cNvPr id="341" name="Google Shape;341;ge4fe4c04e8_0_102"/>
          <p:cNvGraphicFramePr/>
          <p:nvPr/>
        </p:nvGraphicFramePr>
        <p:xfrm>
          <a:off x="952500" y="70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{5EEB44E6-DC81-47E2-BDF7-A000D61BC1E7}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70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污染物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平均時間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700" marR="127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濃度限值 </a:t>
                      </a: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[i]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139700" marR="127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(微克/立方米)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容許超標次數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二氧化硫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10分鐘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500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3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24小時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125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3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可吸入懸浮粒子 (PM10)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24小時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100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9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1年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50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不適用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微細懸浮粒子 (PM2.5) [iii]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24小時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75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9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1年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35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不適用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二氧化氮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1小時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200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18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1年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40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不適用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臭氧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8小時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160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9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一氧化碳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1小時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30,000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8小時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10,000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鉛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1年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0.5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不適用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Overlock"/>
              <a:buNone/>
            </a:pPr>
            <a:r>
              <a:rPr lang="en-US"/>
              <a:t>Table of Content</a:t>
            </a:r>
            <a:endParaRPr/>
          </a:p>
        </p:txBody>
      </p:sp>
      <p:grpSp>
        <p:nvGrpSpPr>
          <p:cNvPr id="180" name="Google Shape;180;p2"/>
          <p:cNvGrpSpPr/>
          <p:nvPr/>
        </p:nvGrpSpPr>
        <p:grpSpPr>
          <a:xfrm>
            <a:off x="1442961" y="1817627"/>
            <a:ext cx="9306068" cy="3499607"/>
            <a:chOff x="2318525" y="1860063"/>
            <a:chExt cx="7249975" cy="2726400"/>
          </a:xfrm>
        </p:grpSpPr>
        <p:sp>
          <p:nvSpPr>
            <p:cNvPr id="181" name="Google Shape;181;p2"/>
            <p:cNvSpPr txBox="1"/>
            <p:nvPr/>
          </p:nvSpPr>
          <p:spPr>
            <a:xfrm>
              <a:off x="2945925" y="1983079"/>
              <a:ext cx="27015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AB40"/>
                </a:buClr>
                <a:buSzPts val="1800"/>
                <a:buFont typeface="Krona One"/>
                <a:buNone/>
              </a:pPr>
              <a:r>
                <a:rPr lang="en-US" sz="2400">
                  <a:solidFill>
                    <a:srgbClr val="FFAB40"/>
                  </a:solidFill>
                  <a:latin typeface="Overlock"/>
                  <a:ea typeface="Overlock"/>
                  <a:cs typeface="Overlock"/>
                  <a:sym typeface="Overlock"/>
                </a:rPr>
                <a:t>介紹空氣質素</a:t>
              </a:r>
              <a:endParaRPr b="0" i="0" sz="2400" u="none" cap="none" strike="noStrike">
                <a:solidFill>
                  <a:srgbClr val="FFAB4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82" name="Google Shape;182;p2"/>
            <p:cNvSpPr txBox="1"/>
            <p:nvPr/>
          </p:nvSpPr>
          <p:spPr>
            <a:xfrm>
              <a:off x="2318525" y="1860063"/>
              <a:ext cx="564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4094"/>
                </a:buClr>
                <a:buSzPts val="3600"/>
                <a:buFont typeface="Krona One"/>
                <a:buNone/>
              </a:pPr>
              <a:r>
                <a:rPr b="0" i="0" lang="en-US" sz="3600" u="none" cap="none" strike="noStrike">
                  <a:solidFill>
                    <a:srgbClr val="002060"/>
                  </a:solidFill>
                  <a:latin typeface="Overlock"/>
                  <a:ea typeface="Overlock"/>
                  <a:cs typeface="Overlock"/>
                  <a:sym typeface="Overlock"/>
                </a:rPr>
                <a:t>1</a:t>
              </a:r>
              <a:endParaRPr b="0" i="0" sz="3600" u="none" cap="none" strike="noStrike">
                <a:solidFill>
                  <a:srgbClr val="00206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83" name="Google Shape;183;p2"/>
            <p:cNvSpPr txBox="1"/>
            <p:nvPr/>
          </p:nvSpPr>
          <p:spPr>
            <a:xfrm>
              <a:off x="2882821" y="3033665"/>
              <a:ext cx="27015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AB40"/>
                </a:buClr>
                <a:buSzPts val="1800"/>
                <a:buFont typeface="Krona One"/>
                <a:buNone/>
              </a:pPr>
              <a:r>
                <a:rPr lang="en-US" sz="2400">
                  <a:solidFill>
                    <a:srgbClr val="FFAB40"/>
                  </a:solidFill>
                  <a:latin typeface="Overlock"/>
                  <a:ea typeface="Overlock"/>
                  <a:cs typeface="Overlock"/>
                  <a:sym typeface="Overlock"/>
                </a:rPr>
                <a:t>介紹一般監測站</a:t>
              </a:r>
              <a:endParaRPr b="0" i="0" sz="2400" u="none" cap="none" strike="noStrike">
                <a:solidFill>
                  <a:srgbClr val="FFAB4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2318525" y="2936913"/>
              <a:ext cx="564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4094"/>
                </a:buClr>
                <a:buSzPts val="3600"/>
                <a:buFont typeface="Krona One"/>
                <a:buNone/>
              </a:pPr>
              <a:r>
                <a:rPr b="0" i="0" lang="en-US" sz="3600" u="none" cap="none" strike="noStrike">
                  <a:solidFill>
                    <a:srgbClr val="002060"/>
                  </a:solidFill>
                  <a:latin typeface="Overlock"/>
                  <a:ea typeface="Overlock"/>
                  <a:cs typeface="Overlock"/>
                  <a:sym typeface="Overlock"/>
                </a:rPr>
                <a:t>2</a:t>
              </a:r>
              <a:endParaRPr b="0" i="0" sz="3600" u="none" cap="none" strike="noStrike">
                <a:solidFill>
                  <a:srgbClr val="00206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85" name="Google Shape;185;p2"/>
            <p:cNvSpPr txBox="1"/>
            <p:nvPr/>
          </p:nvSpPr>
          <p:spPr>
            <a:xfrm>
              <a:off x="2945925" y="4084260"/>
              <a:ext cx="27015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AB40"/>
                </a:buClr>
                <a:buSzPts val="1800"/>
                <a:buFont typeface="Krona One"/>
                <a:buNone/>
              </a:pPr>
              <a:r>
                <a:rPr lang="en-US" sz="2400">
                  <a:solidFill>
                    <a:srgbClr val="FFAB40"/>
                  </a:solidFill>
                </a:rPr>
                <a:t>介紹路邊監測站</a:t>
              </a:r>
              <a:endParaRPr sz="2400">
                <a:solidFill>
                  <a:srgbClr val="FFAB40"/>
                </a:solidFill>
              </a:endParaRPr>
            </a:p>
          </p:txBody>
        </p:sp>
        <p:sp>
          <p:nvSpPr>
            <p:cNvPr id="186" name="Google Shape;186;p2"/>
            <p:cNvSpPr txBox="1"/>
            <p:nvPr/>
          </p:nvSpPr>
          <p:spPr>
            <a:xfrm>
              <a:off x="2318525" y="4013763"/>
              <a:ext cx="564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4094"/>
                </a:buClr>
                <a:buSzPts val="3600"/>
                <a:buFont typeface="Krona One"/>
                <a:buNone/>
              </a:pPr>
              <a:r>
                <a:rPr b="0" i="0" lang="en-US" sz="3600" u="none" cap="none" strike="noStrike">
                  <a:solidFill>
                    <a:srgbClr val="002060"/>
                  </a:solidFill>
                  <a:latin typeface="Overlock"/>
                  <a:ea typeface="Overlock"/>
                  <a:cs typeface="Overlock"/>
                  <a:sym typeface="Overlock"/>
                </a:rPr>
                <a:t>3</a:t>
              </a:r>
              <a:endParaRPr b="0" i="0" sz="3600" u="none" cap="none" strike="noStrike">
                <a:solidFill>
                  <a:srgbClr val="00206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6867000" y="1930570"/>
              <a:ext cx="27015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AB40"/>
                </a:buClr>
                <a:buSzPts val="1800"/>
                <a:buFont typeface="Krona One"/>
                <a:buNone/>
              </a:pPr>
              <a:r>
                <a:rPr lang="en-US" sz="2400">
                  <a:solidFill>
                    <a:srgbClr val="FFAB40"/>
                  </a:solidFill>
                </a:rPr>
                <a:t>影響空氣質素的因素</a:t>
              </a:r>
              <a:endParaRPr sz="2400">
                <a:solidFill>
                  <a:srgbClr val="FFAB40"/>
                </a:solidFill>
              </a:endParaRPr>
            </a:p>
          </p:txBody>
        </p:sp>
        <p:sp>
          <p:nvSpPr>
            <p:cNvPr id="188" name="Google Shape;188;p2"/>
            <p:cNvSpPr txBox="1"/>
            <p:nvPr/>
          </p:nvSpPr>
          <p:spPr>
            <a:xfrm>
              <a:off x="6239600" y="1860063"/>
              <a:ext cx="564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4094"/>
                </a:buClr>
                <a:buSzPts val="3600"/>
                <a:buFont typeface="Krona One"/>
                <a:buNone/>
              </a:pPr>
              <a:r>
                <a:rPr b="0" i="0" lang="en-US" sz="3600" u="none" cap="none" strike="noStrike">
                  <a:solidFill>
                    <a:srgbClr val="002060"/>
                  </a:solidFill>
                  <a:latin typeface="Overlock"/>
                  <a:ea typeface="Overlock"/>
                  <a:cs typeface="Overlock"/>
                  <a:sym typeface="Overlock"/>
                </a:rPr>
                <a:t>4</a:t>
              </a:r>
              <a:endParaRPr b="0" i="0" sz="3600" u="none" cap="none" strike="noStrike">
                <a:solidFill>
                  <a:srgbClr val="00206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89" name="Google Shape;189;p2"/>
            <p:cNvSpPr txBox="1"/>
            <p:nvPr/>
          </p:nvSpPr>
          <p:spPr>
            <a:xfrm>
              <a:off x="6867000" y="3033665"/>
              <a:ext cx="27015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AB40"/>
                </a:buClr>
                <a:buSzPts val="1800"/>
                <a:buFont typeface="Krona One"/>
                <a:buNone/>
              </a:pPr>
              <a:r>
                <a:rPr lang="en-US" sz="2400">
                  <a:solidFill>
                    <a:srgbClr val="FFAB40"/>
                  </a:solidFill>
                </a:rPr>
                <a:t>空氣污染的影響</a:t>
              </a:r>
              <a:endParaRPr sz="2400">
                <a:solidFill>
                  <a:srgbClr val="FFAB40"/>
                </a:solidFill>
              </a:endParaRPr>
            </a:p>
          </p:txBody>
        </p:sp>
        <p:sp>
          <p:nvSpPr>
            <p:cNvPr id="190" name="Google Shape;190;p2"/>
            <p:cNvSpPr txBox="1"/>
            <p:nvPr/>
          </p:nvSpPr>
          <p:spPr>
            <a:xfrm>
              <a:off x="6239600" y="2936913"/>
              <a:ext cx="564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4094"/>
                </a:buClr>
                <a:buSzPts val="3600"/>
                <a:buFont typeface="Krona One"/>
                <a:buNone/>
              </a:pPr>
              <a:r>
                <a:rPr b="0" i="0" lang="en-US" sz="3600" u="none" cap="none" strike="noStrike">
                  <a:solidFill>
                    <a:srgbClr val="002060"/>
                  </a:solidFill>
                  <a:latin typeface="Overlock"/>
                  <a:ea typeface="Overlock"/>
                  <a:cs typeface="Overlock"/>
                  <a:sym typeface="Overlock"/>
                </a:rPr>
                <a:t>5</a:t>
              </a:r>
              <a:endParaRPr b="0" i="0" sz="3600" u="none" cap="none" strike="noStrike">
                <a:solidFill>
                  <a:srgbClr val="00206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867000" y="4084260"/>
              <a:ext cx="27015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AB40"/>
                </a:buClr>
                <a:buSzPts val="1800"/>
                <a:buFont typeface="Krona One"/>
                <a:buNone/>
              </a:pPr>
              <a:r>
                <a:rPr lang="en-US" sz="2400">
                  <a:solidFill>
                    <a:srgbClr val="FFAB40"/>
                  </a:solidFill>
                </a:rPr>
                <a:t>改善空氣質素的方法</a:t>
              </a:r>
              <a:endParaRPr sz="2400">
                <a:solidFill>
                  <a:srgbClr val="FFAB40"/>
                </a:solidFill>
              </a:endParaRPr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6239600" y="4013763"/>
              <a:ext cx="564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4094"/>
                </a:buClr>
                <a:buSzPts val="3600"/>
                <a:buFont typeface="Krona One"/>
                <a:buNone/>
              </a:pPr>
              <a:r>
                <a:rPr b="0" i="0" lang="en-US" sz="3600" u="none" cap="none" strike="noStrike">
                  <a:solidFill>
                    <a:srgbClr val="002060"/>
                  </a:solidFill>
                  <a:latin typeface="Overlock"/>
                  <a:ea typeface="Overlock"/>
                  <a:cs typeface="Overlock"/>
                  <a:sym typeface="Overlock"/>
                </a:rPr>
                <a:t>6</a:t>
              </a:r>
              <a:endParaRPr b="0" i="0" sz="3600" u="none" cap="none" strike="noStrike">
                <a:solidFill>
                  <a:srgbClr val="00206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78d9dc66e90fe78_12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各類監測方法</a:t>
            </a:r>
            <a:endParaRPr/>
          </a:p>
        </p:txBody>
      </p:sp>
      <p:sp>
        <p:nvSpPr>
          <p:cNvPr id="348" name="Google Shape;348;g178d9dc66e90fe78_12"/>
          <p:cNvSpPr txBox="1"/>
          <p:nvPr>
            <p:ph idx="1" type="body"/>
          </p:nvPr>
        </p:nvSpPr>
        <p:spPr>
          <a:xfrm>
            <a:off x="838200" y="1942383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懸浮粒子：重量法，震動微量天枰法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highlight>
                  <a:srgbClr val="FFFFFF"/>
                </a:highlight>
              </a:rPr>
              <a:t>二氧化硫：紫外光螢光法</a:t>
            </a:r>
            <a:endParaRPr sz="2400">
              <a:highlight>
                <a:schemeClr val="lt1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highlight>
                  <a:schemeClr val="lt1"/>
                </a:highlight>
              </a:rPr>
              <a:t>一氧化氮&amp;二氧化氮&amp;氮氧化物：化學發光法</a:t>
            </a:r>
            <a:endParaRPr sz="2400">
              <a:highlight>
                <a:schemeClr val="lt1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highlight>
                  <a:srgbClr val="FFFFFF"/>
                </a:highlight>
              </a:rPr>
              <a:t>臭氧：紫外光吸收法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highlight>
                  <a:srgbClr val="FFFFFF"/>
                </a:highlight>
              </a:rPr>
              <a:t>一氧化碳：非分散紅外光吸收法 &amp; 氣體過濾對比法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4fe4c04e8_0_148"/>
          <p:cNvSpPr txBox="1"/>
          <p:nvPr>
            <p:ph type="title"/>
          </p:nvPr>
        </p:nvSpPr>
        <p:spPr>
          <a:xfrm>
            <a:off x="838200" y="365125"/>
            <a:ext cx="10515600" cy="769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700"/>
              </a:spcBef>
              <a:spcAft>
                <a:spcPts val="400"/>
              </a:spcAft>
              <a:buNone/>
            </a:pPr>
            <a:r>
              <a:rPr lang="en-US"/>
              <a:t>氣象因素的影響</a:t>
            </a:r>
            <a:endParaRPr/>
          </a:p>
        </p:txBody>
      </p:sp>
      <p:sp>
        <p:nvSpPr>
          <p:cNvPr id="355" name="Google Shape;355;ge4fe4c04e8_0_1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受內地的發展和</a:t>
            </a:r>
            <a:r>
              <a:rPr lang="en-US" sz="2400">
                <a:uFill>
                  <a:noFill/>
                </a:uFill>
                <a:hlinkClick r:id="rId3"/>
              </a:rPr>
              <a:t>沙漠化</a:t>
            </a:r>
            <a:r>
              <a:rPr lang="en-US" sz="2400"/>
              <a:t>影響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西北風及下沉氣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內陸污染物被帶到香港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風勢微弱亦有利污染物積聚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海洋氣流（南至東南風）/ 西南季候風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帶來較潔淨的海洋空氣，香港的空氣污染水平顯著較低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多發生在</a:t>
            </a:r>
            <a:r>
              <a:rPr lang="en-US" sz="2400"/>
              <a:t>夏季（5月至8月）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4fe4c04e8_0_25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如何通報及預測空氣質素健康指數</a:t>
            </a:r>
            <a:endParaRPr/>
          </a:p>
        </p:txBody>
      </p:sp>
      <p:sp>
        <p:nvSpPr>
          <p:cNvPr id="362" name="Google Shape;362;ge4fe4c04e8_0_25"/>
          <p:cNvSpPr txBox="1"/>
          <p:nvPr>
            <p:ph idx="1" type="body"/>
          </p:nvPr>
        </p:nvSpPr>
        <p:spPr>
          <a:xfrm>
            <a:off x="838200" y="2043750"/>
            <a:ext cx="5257800" cy="21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</a:rPr>
              <a:t>通報: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空氣質素健康指數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每小時計算及公布空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路邊監測站 &amp; 一般監測站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363" name="Google Shape;363;ge4fe4c04e8_0_25"/>
          <p:cNvSpPr txBox="1"/>
          <p:nvPr/>
        </p:nvSpPr>
        <p:spPr>
          <a:xfrm>
            <a:off x="6096000" y="2043750"/>
            <a:ext cx="5257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預測: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健康風險級別預測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○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分兩個時段(上午&amp;下午)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○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未來12-24小時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○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路邊監測站 &amp; 一般監測站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4fe4c04e8_0_198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空氣污染物的來源</a:t>
            </a:r>
            <a:endParaRPr/>
          </a:p>
        </p:txBody>
      </p:sp>
      <p:sp>
        <p:nvSpPr>
          <p:cNvPr id="370" name="Google Shape;370;ge4fe4c04e8_0_198"/>
          <p:cNvSpPr txBox="1"/>
          <p:nvPr>
            <p:ph idx="1" type="body"/>
          </p:nvPr>
        </p:nvSpPr>
        <p:spPr>
          <a:xfrm>
            <a:off x="838200" y="1825625"/>
            <a:ext cx="10515600" cy="267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懸浮粒子：燃燒過程（柴油車，發電廠）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highlight>
                  <a:srgbClr val="FFFFFF"/>
                </a:highlight>
              </a:rPr>
              <a:t>二氧化硫：燃燒礦物燃料（發電廠，工業渦輪）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highlight>
                  <a:srgbClr val="FFFFFF"/>
                </a:highlight>
              </a:rPr>
              <a:t>氮氧化物：高溫燃燒工序（發電廠，汽車引擎）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highlight>
                  <a:srgbClr val="FFFFFF"/>
                </a:highlight>
              </a:rPr>
              <a:t>臭氧：光解作用（太陽紫外光與氮氧化物/揮發性有機化合物產生作用）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highlight>
                  <a:srgbClr val="FFFFFF"/>
                </a:highlight>
              </a:rPr>
              <a:t>一氧化碳：不完全燃燒的情況下的副作用（汽車）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e3b4ecd74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6200"/>
            <a:ext cx="12192001" cy="621179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e3b4ecd744_0_23"/>
          <p:cNvSpPr txBox="1"/>
          <p:nvPr/>
        </p:nvSpPr>
        <p:spPr>
          <a:xfrm>
            <a:off x="1883900" y="199800"/>
            <a:ext cx="266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心臟病/呼吸系統疾病患者</a:t>
            </a:r>
            <a:endParaRPr sz="1700"/>
          </a:p>
        </p:txBody>
      </p:sp>
      <p:sp>
        <p:nvSpPr>
          <p:cNvPr id="378" name="Google Shape;378;ge3b4ecd744_0_23"/>
          <p:cNvSpPr txBox="1"/>
          <p:nvPr/>
        </p:nvSpPr>
        <p:spPr>
          <a:xfrm>
            <a:off x="4544600" y="199800"/>
            <a:ext cx="183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兒童&amp;長者</a:t>
            </a:r>
            <a:endParaRPr sz="1700"/>
          </a:p>
        </p:txBody>
      </p:sp>
      <p:sp>
        <p:nvSpPr>
          <p:cNvPr id="379" name="Google Shape;379;ge3b4ecd744_0_23"/>
          <p:cNvSpPr txBox="1"/>
          <p:nvPr/>
        </p:nvSpPr>
        <p:spPr>
          <a:xfrm>
            <a:off x="6378800" y="195900"/>
            <a:ext cx="296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戶外工作顧員</a:t>
            </a:r>
            <a:endParaRPr sz="1700"/>
          </a:p>
        </p:txBody>
      </p:sp>
      <p:sp>
        <p:nvSpPr>
          <p:cNvPr id="380" name="Google Shape;380;ge3b4ecd744_0_23"/>
          <p:cNvSpPr txBox="1"/>
          <p:nvPr/>
        </p:nvSpPr>
        <p:spPr>
          <a:xfrm>
            <a:off x="9340700" y="192000"/>
            <a:ext cx="285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一般市民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"/>
          <p:cNvSpPr txBox="1"/>
          <p:nvPr>
            <p:ph type="title"/>
          </p:nvPr>
        </p:nvSpPr>
        <p:spPr>
          <a:xfrm>
            <a:off x="838200" y="365125"/>
            <a:ext cx="1051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空氣污染對健康的影響</a:t>
            </a:r>
            <a:endParaRPr/>
          </a:p>
        </p:txBody>
      </p:sp>
      <p:sp>
        <p:nvSpPr>
          <p:cNvPr id="386" name="Google Shape;386;p7"/>
          <p:cNvSpPr txBox="1"/>
          <p:nvPr>
            <p:ph idx="1" type="body"/>
          </p:nvPr>
        </p:nvSpPr>
        <p:spPr>
          <a:xfrm>
            <a:off x="1037400" y="1409100"/>
            <a:ext cx="10316400" cy="5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一氧化碳：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一氧化碳會降低紅血球的帶氧能力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吸入低濃度會感到頭痛、暈眩及疲倦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吸入高濃度會造成視力糢糊、失去協調能力，甚至死亡</a:t>
            </a:r>
            <a:endParaRPr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二氧化氮：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會刺激眼睛、鼻、咽喉及呼吸道的黏膜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低濃度的二氧化氮會令支氣管過敏及加劇哮喘病人對致敏原的反應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令慢性呼吸系統疾病患者的病情惡化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減弱肺部功能以及降低呼吸系統抵抗疾病的能力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f9b5a2a25d3c4b2_0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空氣污染對健康的影響</a:t>
            </a:r>
            <a:endParaRPr/>
          </a:p>
        </p:txBody>
      </p:sp>
      <p:sp>
        <p:nvSpPr>
          <p:cNvPr id="393" name="Google Shape;393;g5f9b5a2a25d3c4b2_0"/>
          <p:cNvSpPr txBox="1"/>
          <p:nvPr>
            <p:ph idx="1" type="body"/>
          </p:nvPr>
        </p:nvSpPr>
        <p:spPr>
          <a:xfrm>
            <a:off x="838200" y="1825625"/>
            <a:ext cx="10515600" cy="41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臭氧：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刺激眼睛及引致呼吸系統的毛病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引發哮喘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增加呼吸系統受到感染的風險，令原有的呼吸系統疾病惡化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懸浮粒子：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被國際癌症研究機構界定為人類致癌物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氣動直徑越小越危險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5af5c637f_0_33"/>
          <p:cNvSpPr txBox="1"/>
          <p:nvPr>
            <p:ph idx="1" type="body"/>
          </p:nvPr>
        </p:nvSpPr>
        <p:spPr>
          <a:xfrm>
            <a:off x="838200" y="1210800"/>
            <a:ext cx="10515600" cy="579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二氧化硫：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會刺激眼和鼻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吸入二氧化硫會引致氣管收縮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對哮喘病患者及慢性呼吸系統病患者的影響更為明顯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鉛：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毒性很高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損害神經系統及腎臟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妨礙身體製造血紅素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對兒童的威脅尤其大</a:t>
            </a:r>
            <a:endParaRPr sz="2400"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>
                <a:highlight>
                  <a:srgbClr val="FFFFFF"/>
                </a:highlight>
              </a:rPr>
              <a:t>會引致兒童學習障礙以及認知功能受損</a:t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400" name="Google Shape;400;ge5af5c637f_0_33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空氣污染對健康的影響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4fe4c04e8_0_11"/>
          <p:cNvSpPr txBox="1"/>
          <p:nvPr>
            <p:ph type="title"/>
          </p:nvPr>
        </p:nvSpPr>
        <p:spPr>
          <a:xfrm>
            <a:off x="838200" y="365125"/>
            <a:ext cx="10515600" cy="769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chemeClr val="lt1"/>
                </a:highlight>
              </a:rPr>
              <a:t>空氣污染與氣候變化</a:t>
            </a:r>
            <a:endParaRPr/>
          </a:p>
        </p:txBody>
      </p:sp>
      <p:sp>
        <p:nvSpPr>
          <p:cNvPr id="407" name="Google Shape;407;ge4fe4c04e8_0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高溫與陽光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強烈陽光有助化學反應產生臭氧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高溫會影響植物釋放更多揮發性有機化合物 (VOC)</a:t>
            </a:r>
            <a:endParaRPr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>
                <a:highlight>
                  <a:srgbClr val="FFFFFF"/>
                </a:highlight>
              </a:rPr>
              <a:t>而VOC遇上車輛排放的氮氧化物 (NOx)，同樣產生臭氧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難以預測的降雨異動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降雨有助沖散污染物，減少懸浮粒子污染物出現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濕度高卻不下雨，懸浮粒子反而會增多</a:t>
            </a:r>
            <a:endParaRPr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>
                <a:highlight>
                  <a:srgbClr val="FFFFFF"/>
                </a:highlight>
              </a:rPr>
              <a:t>因濕氣使懸浮粒子脹大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5af5c637f_0_58"/>
          <p:cNvSpPr txBox="1"/>
          <p:nvPr>
            <p:ph type="title"/>
          </p:nvPr>
        </p:nvSpPr>
        <p:spPr>
          <a:xfrm>
            <a:off x="838200" y="348600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50800" lvl="0" marL="228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如何改善空氣質素</a:t>
            </a:r>
            <a:endParaRPr/>
          </a:p>
        </p:txBody>
      </p:sp>
      <p:sp>
        <p:nvSpPr>
          <p:cNvPr id="414" name="Google Shape;414;ge5af5c637f_0_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減低車輛排放的空氣污染物：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淘汰歐盟四期以前柴油商業車(約40 000輛)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為巴士，的士和小巴更換催化器及含氧感知器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加強管制石油氣及汽油車輛的排放</a:t>
            </a:r>
            <a:endParaRPr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收緊車輛廢氣排放標準</a:t>
            </a:r>
            <a:endParaRPr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>
                <a:highlight>
                  <a:srgbClr val="FFFFFF"/>
                </a:highlight>
              </a:rPr>
              <a:t>首次登記的電單車 &amp; 小型巴士（設計重量逾3.5公噸）&amp; 巴士（設計重量不逾9公噸）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使用綠色創新運輸技術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3b4ecd744_0_14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空氣污染指數</a:t>
            </a:r>
            <a:r>
              <a:rPr lang="en-US">
                <a:highlight>
                  <a:schemeClr val="lt1"/>
                </a:highlight>
              </a:rPr>
              <a:t>→ 空氣質素健康指數系統</a:t>
            </a:r>
            <a:endParaRPr/>
          </a:p>
        </p:txBody>
      </p:sp>
      <p:sp>
        <p:nvSpPr>
          <p:cNvPr id="199" name="Google Shape;199;ge3b4ecd744_0_14"/>
          <p:cNvSpPr txBox="1"/>
          <p:nvPr>
            <p:ph idx="1" type="body"/>
          </p:nvPr>
        </p:nvSpPr>
        <p:spPr>
          <a:xfrm>
            <a:off x="1284400" y="2007425"/>
            <a:ext cx="7821000" cy="378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</a:rPr>
              <a:t>從1995年至2013年使用的空氣污染指數系統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highlight>
                  <a:srgbClr val="FFFFFF"/>
                </a:highlight>
              </a:rPr>
              <a:t>新指數是以健康風險為本的通報系統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>
                <a:highlight>
                  <a:srgbClr val="FFFFFF"/>
                </a:highlight>
              </a:rPr>
              <a:t>參考本地的空氣污染&amp;入院次數的關係</a:t>
            </a:r>
            <a:endParaRPr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■"/>
            </a:pPr>
            <a:r>
              <a:rPr lang="en-US" sz="2400">
                <a:highlight>
                  <a:srgbClr val="FFFFFF"/>
                </a:highlight>
              </a:rPr>
              <a:t>從健康角度提供更有用的參考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highlight>
                  <a:srgbClr val="FFFFFF"/>
                </a:highlight>
              </a:rPr>
              <a:t>考慮到不同空氣污染物的協同效應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highlight>
                  <a:srgbClr val="FFFFFF"/>
                </a:highlight>
              </a:rPr>
              <a:t>以每三小時的平均空氣污染物濃度來計算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>
                <a:highlight>
                  <a:srgbClr val="FFFFFF"/>
                </a:highlight>
              </a:rPr>
              <a:t>更緊密跟隨空氣質素的變化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5af5c637f_0_7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減少船舶排放：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船隻使用歐盟V期柴油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使用合規格燃料</a:t>
            </a:r>
            <a:endParaRPr sz="2400"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>
                <a:highlight>
                  <a:srgbClr val="FFFFFF"/>
                </a:highlight>
              </a:rPr>
              <a:t>含硫量不超過0.5%的燃料、液化天然氣及環境保護署署長認可的燃料</a:t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421" name="Google Shape;421;ge5af5c637f_0_76"/>
          <p:cNvSpPr txBox="1"/>
          <p:nvPr>
            <p:ph type="title"/>
          </p:nvPr>
        </p:nvSpPr>
        <p:spPr>
          <a:xfrm>
            <a:off x="838200" y="348600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50800" lvl="0" marL="228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如何改善空氣質素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5af5c637f_0_87"/>
          <p:cNvSpPr txBox="1"/>
          <p:nvPr>
            <p:ph idx="1" type="body"/>
          </p:nvPr>
        </p:nvSpPr>
        <p:spPr>
          <a:xfrm>
            <a:off x="838200" y="1825625"/>
            <a:ext cx="10515600" cy="3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減少發電廠排放：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為燃煤發電機組加裝脫硫和脫硝減排系統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增加使用低排放燃煤和天然氣發電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興建新燃氣機組以取代現有舊的燃煤機組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增加由大亞灣核電站輸入核電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改善現有燃氣機組氮氧化物排放表現及熱效率</a:t>
            </a:r>
            <a:endParaRPr b="1" sz="2400">
              <a:highlight>
                <a:srgbClr val="FFFFFF"/>
              </a:highlight>
            </a:endParaRPr>
          </a:p>
        </p:txBody>
      </p:sp>
      <p:sp>
        <p:nvSpPr>
          <p:cNvPr id="428" name="Google Shape;428;ge5af5c637f_0_87"/>
          <p:cNvSpPr txBox="1"/>
          <p:nvPr>
            <p:ph type="title"/>
          </p:nvPr>
        </p:nvSpPr>
        <p:spPr>
          <a:xfrm>
            <a:off x="838200" y="348600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50800" lvl="0" marL="228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如何改善空氣質素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5af5c637f_0_96"/>
          <p:cNvSpPr txBox="1"/>
          <p:nvPr>
            <p:ph idx="1" type="body"/>
          </p:nvPr>
        </p:nvSpPr>
        <p:spPr>
          <a:xfrm>
            <a:off x="838200" y="1973109"/>
            <a:ext cx="10515600" cy="378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rgbClr val="FFFFFF"/>
                </a:highlight>
              </a:rPr>
              <a:t>發展可再生能源：</a:t>
            </a:r>
            <a:endParaRPr b="1"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發展轉廢為能</a:t>
            </a:r>
            <a:endParaRPr sz="2400"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>
                <a:highlight>
                  <a:srgbClr val="FFFFFF"/>
                </a:highlight>
              </a:rPr>
              <a:t>「源·區」</a:t>
            </a:r>
            <a:endParaRPr sz="2400"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>
                <a:highlight>
                  <a:srgbClr val="FFFFFF"/>
                </a:highlight>
              </a:rPr>
              <a:t>綜合廢物管理設施</a:t>
            </a:r>
            <a:endParaRPr sz="2400"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>
                <a:highlight>
                  <a:srgbClr val="FFFFFF"/>
                </a:highlight>
              </a:rPr>
              <a:t>有機資源回收中心</a:t>
            </a:r>
            <a:endParaRPr sz="2400">
              <a:highlight>
                <a:srgbClr val="FFFFFF"/>
              </a:highlight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>
                <a:highlight>
                  <a:srgbClr val="FFFFFF"/>
                </a:highlight>
              </a:rPr>
              <a:t>新界西堆填區的堆填氣體發電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FFFFF"/>
                </a:highlight>
              </a:rPr>
              <a:t>在合適的水塘及堆填區位置裝設較大規模的太陽能發電系統</a:t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435" name="Google Shape;435;ge5af5c637f_0_96"/>
          <p:cNvSpPr txBox="1"/>
          <p:nvPr>
            <p:ph type="title"/>
          </p:nvPr>
        </p:nvSpPr>
        <p:spPr>
          <a:xfrm>
            <a:off x="838200" y="348600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50800" lvl="0" marL="228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如何改善空氣質素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4fe4c04e8_0_0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何謂空氣質數健康指數</a:t>
            </a:r>
            <a:endParaRPr/>
          </a:p>
        </p:txBody>
      </p:sp>
      <p:sp>
        <p:nvSpPr>
          <p:cNvPr id="206" name="Google Shape;206;ge4fe4c04e8_0_0"/>
          <p:cNvSpPr txBox="1"/>
          <p:nvPr>
            <p:ph idx="1" type="body"/>
          </p:nvPr>
        </p:nvSpPr>
        <p:spPr>
          <a:xfrm>
            <a:off x="838200" y="2271825"/>
            <a:ext cx="9423900" cy="323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環境保護署(環保署)於2013年12月30日推出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向市民提供更適時及有用的空氣污染資料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以1至10級及10+級通報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五個健康風險級別</a:t>
            </a:r>
            <a:endParaRPr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每小時通報在一般和路邊監測站錄得的空氣質素健康指數</a:t>
            </a:r>
            <a:endParaRPr sz="2400">
              <a:highlight>
                <a:srgbClr val="FFFFFF"/>
              </a:highlight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>
                <a:highlight>
                  <a:srgbClr val="FFFFFF"/>
                </a:highlight>
              </a:rPr>
              <a:t>「一般空氣質素健康指數」 &amp; 「路邊空氣質素健康指數」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ge4fe4c04e8_0_38"/>
          <p:cNvGraphicFramePr/>
          <p:nvPr/>
        </p:nvGraphicFramePr>
        <p:xfrm>
          <a:off x="39500" y="9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{5EEB44E6-DC81-47E2-BDF7-A000D61BC1E7}</a:tableStyleId>
              </a:tblPr>
              <a:tblGrid>
                <a:gridCol w="1645900"/>
                <a:gridCol w="2095925"/>
                <a:gridCol w="2170900"/>
                <a:gridCol w="2042525"/>
                <a:gridCol w="4157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健康風險級別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提示標籤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空氣質素健康指數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健康風險增幅(%)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註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低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0 - 1.88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&gt;1.88 - 3.76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191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&gt;3.76 - 5.64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00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中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&gt;5.64 - 7.52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健康風險增幅是5.64%,即易受空氣污染影響人士採取預防措施臨界點(11.29%)的一半。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&gt;7.52 - 9.41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191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&gt;9.41 - 11.29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00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高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&gt;11.29 - 12.9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健康風險增幅是11.29%,即易受空氣污染影響人士採取預防措施的臨界點。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甚高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&gt;12.91 - 15.07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健康風險增幅是12.91%,即一般市民採取預防措施的臨界點。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&gt;15.07 - 17.22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85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&gt;17.22 - 19.37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10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嚴重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&gt;19.37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健康風險增幅是19.37% :即一般市民採取預防措施臨界點(12.91%)的1.5倍。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3" name="Google Shape;213;ge4fe4c04e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400" y="547725"/>
            <a:ext cx="2000250" cy="10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e4fe4c04e8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900" y="1919226"/>
            <a:ext cx="2066925" cy="103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e4fe4c04e8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400" y="3290725"/>
            <a:ext cx="20002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e4fe4c04e8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5399" y="4290850"/>
            <a:ext cx="195479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e4fe4c04e8_0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7736" y="5662350"/>
            <a:ext cx="200025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4fe4c04e8_0_205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監測目的</a:t>
            </a:r>
            <a:endParaRPr/>
          </a:p>
        </p:txBody>
      </p:sp>
      <p:sp>
        <p:nvSpPr>
          <p:cNvPr id="224" name="Google Shape;224;ge4fe4c04e8_0_205"/>
          <p:cNvSpPr txBox="1"/>
          <p:nvPr>
            <p:ph idx="1" type="body"/>
          </p:nvPr>
        </p:nvSpPr>
        <p:spPr>
          <a:xfrm>
            <a:off x="4656600" y="2552725"/>
            <a:ext cx="6697200" cy="267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了解香港空氣污染的問題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以比便研究有效的解決方法 &amp; 政策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評固空氣質數是否達標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協助評固公眾所承受的空氣污染程度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向公眾提供即時 &amp; 於測的資料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4fe4c04e8_0_81"/>
          <p:cNvSpPr txBox="1"/>
          <p:nvPr>
            <p:ph type="title"/>
          </p:nvPr>
        </p:nvSpPr>
        <p:spPr>
          <a:xfrm>
            <a:off x="838200" y="365125"/>
            <a:ext cx="10515600" cy="769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</a:rPr>
              <a:t>一般空氣質素健康指數</a:t>
            </a:r>
            <a:endParaRPr/>
          </a:p>
        </p:txBody>
      </p:sp>
      <p:sp>
        <p:nvSpPr>
          <p:cNvPr id="231" name="Google Shape;231;ge4fe4c04e8_0_81"/>
          <p:cNvSpPr txBox="1"/>
          <p:nvPr>
            <p:ph idx="1" type="body"/>
          </p:nvPr>
        </p:nvSpPr>
        <p:spPr>
          <a:xfrm>
            <a:off x="838200" y="1594275"/>
            <a:ext cx="7210200" cy="21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反映大部分時間所接觸的空氣污染水平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按環保署</a:t>
            </a:r>
            <a:r>
              <a:rPr lang="en-US" sz="2400" u="sng">
                <a:highlight>
                  <a:srgbClr val="FFFFFF"/>
                </a:highlight>
                <a:hlinkClick r:id="rId3"/>
              </a:rPr>
              <a:t>空氣質素監測網絡</a:t>
            </a:r>
            <a:r>
              <a:rPr lang="en-US" sz="2400">
                <a:highlight>
                  <a:srgbClr val="FFFFFF"/>
                </a:highlight>
              </a:rPr>
              <a:t>內15個一般空氣質素監測站所量度到的數值計算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highlight>
                  <a:srgbClr val="FFFFFF"/>
                </a:highlight>
              </a:rPr>
              <a:t>與大部分巿民較為相關</a:t>
            </a:r>
            <a:endParaRPr sz="2400">
              <a:highlight>
                <a:srgbClr val="FFFFFF"/>
              </a:highlight>
            </a:endParaRPr>
          </a:p>
        </p:txBody>
      </p:sp>
      <p:pic>
        <p:nvPicPr>
          <p:cNvPr id="232" name="Google Shape;232;ge4fe4c04e8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500" y="4097045"/>
            <a:ext cx="2925286" cy="217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e4fe4c04e8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4" y="4086336"/>
            <a:ext cx="2925285" cy="219396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e4fe4c04e8_0_81"/>
          <p:cNvSpPr txBox="1"/>
          <p:nvPr/>
        </p:nvSpPr>
        <p:spPr>
          <a:xfrm>
            <a:off x="6688779" y="5726200"/>
            <a:ext cx="25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（</a:t>
            </a:r>
            <a:r>
              <a:rPr lang="en-US" sz="2400">
                <a:solidFill>
                  <a:schemeClr val="dk1"/>
                </a:solidFill>
              </a:rPr>
              <a:t>一般監測站）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5af5c637f_0_1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e5af5c637f_0_1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4fe4c04e8_0_212"/>
          <p:cNvSpPr txBox="1"/>
          <p:nvPr>
            <p:ph type="title"/>
          </p:nvPr>
        </p:nvSpPr>
        <p:spPr>
          <a:xfrm>
            <a:off x="838200" y="365125"/>
            <a:ext cx="10515600" cy="70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一般監測站選址考慮</a:t>
            </a:r>
            <a:endParaRPr/>
          </a:p>
        </p:txBody>
      </p:sp>
      <p:sp>
        <p:nvSpPr>
          <p:cNvPr id="248" name="Google Shape;248;ge4fe4c04e8_0_212"/>
          <p:cNvSpPr txBox="1"/>
          <p:nvPr>
            <p:ph idx="1" type="body"/>
          </p:nvPr>
        </p:nvSpPr>
        <p:spPr>
          <a:xfrm>
            <a:off x="838200" y="1825625"/>
            <a:ext cx="6399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距離地面高度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低層建築物的天台（13-26米）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阻礙氣流的障礙物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與附近樹木的距離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附近是否有干擾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與行測車的距離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2021-04-20T06:06:07Z</dcterms:created>
  <dc:creator>hayle</dc:creator>
</cp:coreProperties>
</file>